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7" r:id="rId1"/>
  </p:sldMasterIdLst>
  <p:notesMasterIdLst>
    <p:notesMasterId r:id="rId58"/>
  </p:notesMasterIdLst>
  <p:sldIdLst>
    <p:sldId id="266" r:id="rId2"/>
    <p:sldId id="271" r:id="rId3"/>
    <p:sldId id="282" r:id="rId4"/>
    <p:sldId id="286" r:id="rId5"/>
    <p:sldId id="287" r:id="rId6"/>
    <p:sldId id="313" r:id="rId7"/>
    <p:sldId id="283" r:id="rId8"/>
    <p:sldId id="285" r:id="rId9"/>
    <p:sldId id="288" r:id="rId10"/>
    <p:sldId id="289" r:id="rId11"/>
    <p:sldId id="290" r:id="rId12"/>
    <p:sldId id="292" r:id="rId13"/>
    <p:sldId id="291" r:id="rId14"/>
    <p:sldId id="310" r:id="rId15"/>
    <p:sldId id="293" r:id="rId16"/>
    <p:sldId id="311" r:id="rId17"/>
    <p:sldId id="312" r:id="rId18"/>
    <p:sldId id="294" r:id="rId19"/>
    <p:sldId id="309" r:id="rId20"/>
    <p:sldId id="281" r:id="rId21"/>
    <p:sldId id="300" r:id="rId22"/>
    <p:sldId id="295" r:id="rId23"/>
    <p:sldId id="296" r:id="rId24"/>
    <p:sldId id="297" r:id="rId25"/>
    <p:sldId id="318" r:id="rId26"/>
    <p:sldId id="314" r:id="rId27"/>
    <p:sldId id="301" r:id="rId28"/>
    <p:sldId id="302" r:id="rId29"/>
    <p:sldId id="304" r:id="rId30"/>
    <p:sldId id="319" r:id="rId31"/>
    <p:sldId id="315" r:id="rId32"/>
    <p:sldId id="298" r:id="rId33"/>
    <p:sldId id="299" r:id="rId34"/>
    <p:sldId id="305" r:id="rId35"/>
    <p:sldId id="316" r:id="rId36"/>
    <p:sldId id="306" r:id="rId37"/>
    <p:sldId id="317" r:id="rId38"/>
    <p:sldId id="307" r:id="rId39"/>
    <p:sldId id="308" r:id="rId40"/>
    <p:sldId id="321" r:id="rId41"/>
    <p:sldId id="320" r:id="rId42"/>
    <p:sldId id="336" r:id="rId43"/>
    <p:sldId id="328" r:id="rId44"/>
    <p:sldId id="323" r:id="rId45"/>
    <p:sldId id="322" r:id="rId46"/>
    <p:sldId id="329" r:id="rId47"/>
    <p:sldId id="330" r:id="rId48"/>
    <p:sldId id="327" r:id="rId49"/>
    <p:sldId id="324" r:id="rId50"/>
    <p:sldId id="325" r:id="rId51"/>
    <p:sldId id="326" r:id="rId52"/>
    <p:sldId id="332" r:id="rId53"/>
    <p:sldId id="333" r:id="rId54"/>
    <p:sldId id="334" r:id="rId55"/>
    <p:sldId id="335" r:id="rId56"/>
    <p:sldId id="331" r:id="rId5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92"/>
    <p:restoredTop sz="93449"/>
  </p:normalViewPr>
  <p:slideViewPr>
    <p:cSldViewPr snapToGrid="0" snapToObjects="1">
      <p:cViewPr varScale="1">
        <p:scale>
          <a:sx n="94" d="100"/>
          <a:sy n="94" d="100"/>
        </p:scale>
        <p:origin x="10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22/01/2019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0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46277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96448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952376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42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02647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2804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702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19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893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73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58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42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72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84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8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73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63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  <p:sldLayoutId id="2147484009" r:id="rId2"/>
    <p:sldLayoutId id="2147484010" r:id="rId3"/>
    <p:sldLayoutId id="2147484011" r:id="rId4"/>
    <p:sldLayoutId id="2147484012" r:id="rId5"/>
    <p:sldLayoutId id="2147484013" r:id="rId6"/>
    <p:sldLayoutId id="2147484014" r:id="rId7"/>
    <p:sldLayoutId id="2147484015" r:id="rId8"/>
    <p:sldLayoutId id="2147484016" r:id="rId9"/>
    <p:sldLayoutId id="2147484017" r:id="rId10"/>
    <p:sldLayoutId id="2147484018" r:id="rId11"/>
    <p:sldLayoutId id="2147484019" r:id="rId12"/>
    <p:sldLayoutId id="2147484020" r:id="rId13"/>
    <p:sldLayoutId id="2147484021" r:id="rId14"/>
    <p:sldLayoutId id="2147484022" r:id="rId15"/>
    <p:sldLayoutId id="2147484023" r:id="rId16"/>
    <p:sldLayoutId id="2147484024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noelcampos" TargetMode="External"/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s.google.com.br/books?isbn=020161583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oracle.com/technetwork/java/javase/tech/index-jsp-138781.html" TargetMode="External"/><Relationship Id="rId3" Type="http://schemas.openxmlformats.org/officeDocument/2006/relationships/hyperlink" Target="https://msdn.microsoft.com/en-us/library/cc226801.aspx" TargetMode="External"/><Relationship Id="rId7" Type="http://schemas.openxmlformats.org/officeDocument/2006/relationships/hyperlink" Target="https://en.wikipedia.org/wiki/.NET_Remoting" TargetMode="External"/><Relationship Id="rId2" Type="http://schemas.openxmlformats.org/officeDocument/2006/relationships/hyperlink" Target="http://www.corba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sdn.microsoft.com/en-us/library/ms973857.aspx" TargetMode="External"/><Relationship Id="rId11" Type="http://schemas.openxmlformats.org/officeDocument/2006/relationships/hyperlink" Target="https://docs.oracle.com/javase/7/docs/technotes/guides/rmi/hello/hello-world.html" TargetMode="External"/><Relationship Id="rId5" Type="http://schemas.openxmlformats.org/officeDocument/2006/relationships/hyperlink" Target="https://en.wikipedia.org/wiki/Component_Object_Model#COM.2B_and_DCOM" TargetMode="External"/><Relationship Id="rId10" Type="http://schemas.openxmlformats.org/officeDocument/2006/relationships/hyperlink" Target="https://docs.oracle.com/javase/tutorial/rmi/index.html" TargetMode="External"/><Relationship Id="rId4" Type="http://schemas.openxmlformats.org/officeDocument/2006/relationships/hyperlink" Target="https://docs.microsoft.com/en-us/windows/desktop/cossdk/component-services-portal" TargetMode="External"/><Relationship Id="rId9" Type="http://schemas.openxmlformats.org/officeDocument/2006/relationships/hyperlink" Target="https://en.wikipedia.org/wiki/Java_version_history#JDK_1.1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c2.com/?WhatsWrongWithCorba" TargetMode="External"/><Relationship Id="rId2" Type="http://schemas.openxmlformats.org/officeDocument/2006/relationships/hyperlink" Target="https://queue.acm.org/detail.cfm?id=1142044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s.google.com.br/books?isbn=8580555345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s.bb.com.br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xml.com/pub/a/ws/2001/04/04/soap.html" TargetMode="External"/><Relationship Id="rId2" Type="http://schemas.openxmlformats.org/officeDocument/2006/relationships/hyperlink" Target="https://www.w3.org/TR/soap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www.w3.org/TR/2000/NOTE-SOAP-20000508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YAML" TargetMode="External"/><Relationship Id="rId2" Type="http://schemas.openxmlformats.org/officeDocument/2006/relationships/hyperlink" Target="https://pt.wikipedia.org/wiki/JSON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dados.gov.br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tesouro.fazenda.gov.br/webservices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AmazonS3/latest/API/APISoap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goo.gl/TBKeLq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correios.com.br/SigepMasterJPA/AtendeClienteService/AtendeCliente?wsdl" TargetMode="External"/><Relationship Id="rId2" Type="http://schemas.openxmlformats.org/officeDocument/2006/relationships/hyperlink" Target="http://localhost:8080/LojaVirtual/Produtos?wsdl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resteasy.github.io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gif"/><Relationship Id="rId5" Type="http://schemas.openxmlformats.org/officeDocument/2006/relationships/image" Target="../media/image10.png"/><Relationship Id="rId4" Type="http://schemas.openxmlformats.org/officeDocument/2006/relationships/hyperlink" Target="https://github.com/ninech/REST-in-Peac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359" y="1451647"/>
            <a:ext cx="11213064" cy="1537257"/>
          </a:xfrm>
        </p:spPr>
        <p:txBody>
          <a:bodyPr>
            <a:normAutofit/>
          </a:bodyPr>
          <a:lstStyle/>
          <a:p>
            <a:pPr algn="ctr"/>
            <a:r>
              <a:rPr lang="pt-BR" sz="4400" b="1" dirty="0"/>
              <a:t>INTEGRAÇÃO DE aplicações com </a:t>
            </a:r>
            <a:br>
              <a:rPr lang="pt-BR" sz="4400" b="1" dirty="0"/>
            </a:br>
            <a:r>
              <a:rPr lang="pt-BR" sz="4400" b="1" dirty="0"/>
              <a:t>Web Services</a:t>
            </a:r>
            <a:endParaRPr lang="pt-BR" sz="4400" b="1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0674" y="3880384"/>
            <a:ext cx="8915399" cy="1726938"/>
          </a:xfrm>
        </p:spPr>
        <p:txBody>
          <a:bodyPr>
            <a:normAutofit/>
          </a:bodyPr>
          <a:lstStyle/>
          <a:p>
            <a:r>
              <a:rPr lang="pt-BR" b="1" dirty="0"/>
              <a:t>Prof. Me. Manoel Campos</a:t>
            </a:r>
          </a:p>
          <a:p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http://twitter.com/manoelcampos</a:t>
            </a:r>
            <a:r>
              <a:rPr lang="pt-BR" b="1" dirty="0"/>
              <a:t>  </a:t>
            </a:r>
          </a:p>
          <a:p>
            <a:r>
              <a:rPr lang="pt-BR" b="1" dirty="0">
                <a:hlinkClick r:id="rId3"/>
              </a:rPr>
              <a:t>http://github.com/manoelcampos</a:t>
            </a:r>
            <a:r>
              <a:rPr lang="pt-BR" b="1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9056" y="2358886"/>
            <a:ext cx="10065556" cy="3777622"/>
          </a:xfrm>
        </p:spPr>
        <p:txBody>
          <a:bodyPr>
            <a:normAutofit/>
          </a:bodyPr>
          <a:lstStyle/>
          <a:p>
            <a:r>
              <a:rPr lang="pt-BR" sz="2800" dirty="0"/>
              <a:t>Este é um processo chamado de </a:t>
            </a:r>
            <a:r>
              <a:rPr lang="pt-BR" sz="2800" i="1" dirty="0"/>
              <a:t>Enterprise </a:t>
            </a:r>
            <a:r>
              <a:rPr lang="pt-BR" sz="2800" i="1" dirty="0" err="1"/>
              <a:t>Application</a:t>
            </a:r>
            <a:r>
              <a:rPr lang="pt-BR" sz="2800" i="1" dirty="0"/>
              <a:t> </a:t>
            </a:r>
            <a:r>
              <a:rPr lang="pt-BR" sz="2800" i="1" dirty="0" err="1"/>
              <a:t>Integration</a:t>
            </a:r>
            <a:r>
              <a:rPr lang="pt-BR" sz="2800" dirty="0"/>
              <a:t> (EAI): Integração de Aplicações Empresariais</a:t>
            </a:r>
          </a:p>
          <a:p>
            <a:pPr marL="0" indent="0" algn="ctr">
              <a:buNone/>
            </a:pPr>
            <a:endParaRPr lang="pt-BR" sz="2800" dirty="0"/>
          </a:p>
          <a:p>
            <a:pPr marL="0" indent="0" algn="ctr">
              <a:buNone/>
            </a:pPr>
            <a:r>
              <a:rPr lang="pt-BR" sz="2800" dirty="0"/>
              <a:t>“EAI é um processo para a integração de aplicações de forma que elas compartilhem informações e processos”, </a:t>
            </a:r>
            <a:r>
              <a:rPr lang="pt-BR" sz="2800" dirty="0">
                <a:hlinkClick r:id="rId2" tooltip="David Linthicum"/>
              </a:rPr>
              <a:t>Linthicum 2000</a:t>
            </a:r>
            <a:r>
              <a:rPr lang="pt-BR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864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157" y="1789043"/>
            <a:ext cx="10550455" cy="4347465"/>
          </a:xfrm>
        </p:spPr>
        <p:txBody>
          <a:bodyPr>
            <a:normAutofit lnSpcReduction="10000"/>
          </a:bodyPr>
          <a:lstStyle/>
          <a:p>
            <a:r>
              <a:rPr lang="pt-BR" sz="2800" dirty="0"/>
              <a:t>Diversas tecnologias surgiram ao longo das décadas para permitir essa integração entre aplicações distintas como:</a:t>
            </a:r>
          </a:p>
          <a:p>
            <a:r>
              <a:rPr lang="pt-BR" sz="2800" i="1" dirty="0">
                <a:hlinkClick r:id="rId2"/>
              </a:rPr>
              <a:t>Commom Object Request Broker</a:t>
            </a:r>
            <a:r>
              <a:rPr lang="pt-BR" sz="2800" dirty="0">
                <a:hlinkClick r:id="rId2"/>
              </a:rPr>
              <a:t> </a:t>
            </a:r>
            <a:r>
              <a:rPr lang="pt-BR" sz="2800" i="1" dirty="0">
                <a:hlinkClick r:id="rId2"/>
              </a:rPr>
              <a:t>Architecture</a:t>
            </a:r>
            <a:r>
              <a:rPr lang="pt-BR" sz="2800" dirty="0">
                <a:hlinkClick r:id="rId2"/>
              </a:rPr>
              <a:t> (CORBA)</a:t>
            </a:r>
            <a:r>
              <a:rPr lang="pt-BR" sz="2800" dirty="0"/>
              <a:t>: v1.0 Out/1991 – v3.2 </a:t>
            </a:r>
            <a:r>
              <a:rPr lang="pt-BR" sz="2800" dirty="0" err="1"/>
              <a:t>Nov</a:t>
            </a:r>
            <a:r>
              <a:rPr lang="pt-BR" sz="2800" dirty="0"/>
              <a:t>/2012;</a:t>
            </a:r>
          </a:p>
          <a:p>
            <a:r>
              <a:rPr lang="pt-BR" sz="2800" i="1" dirty="0">
                <a:hlinkClick r:id="rId3"/>
              </a:rPr>
              <a:t>Microsoft </a:t>
            </a:r>
            <a:r>
              <a:rPr lang="pt-BR" sz="2800" i="1" dirty="0" err="1">
                <a:hlinkClick r:id="rId3"/>
              </a:rPr>
              <a:t>Distributed</a:t>
            </a:r>
            <a:r>
              <a:rPr lang="pt-BR" sz="2800" i="1" dirty="0">
                <a:hlinkClick r:id="rId3"/>
              </a:rPr>
              <a:t> Common </a:t>
            </a:r>
            <a:r>
              <a:rPr lang="pt-BR" sz="2800" i="1" dirty="0" err="1">
                <a:hlinkClick r:id="rId3"/>
              </a:rPr>
              <a:t>Object</a:t>
            </a:r>
            <a:r>
              <a:rPr lang="pt-BR" sz="2800" i="1" dirty="0">
                <a:hlinkClick r:id="rId3"/>
              </a:rPr>
              <a:t> </a:t>
            </a:r>
            <a:r>
              <a:rPr lang="pt-BR" sz="2800" i="1" dirty="0" err="1">
                <a:hlinkClick r:id="rId3"/>
              </a:rPr>
              <a:t>Model</a:t>
            </a:r>
            <a:r>
              <a:rPr lang="pt-BR" sz="2800" dirty="0">
                <a:hlinkClick r:id="rId3"/>
              </a:rPr>
              <a:t> (DCOM)</a:t>
            </a:r>
            <a:r>
              <a:rPr lang="pt-BR" sz="2800" dirty="0"/>
              <a:t>: v0.01 Dez/2006 – v21 Set/2018</a:t>
            </a:r>
          </a:p>
          <a:p>
            <a:r>
              <a:rPr lang="pt-BR" sz="2800" dirty="0">
                <a:hlinkClick r:id="rId4"/>
              </a:rPr>
              <a:t>Microsoft COM+</a:t>
            </a:r>
            <a:r>
              <a:rPr lang="pt-BR" sz="2800" dirty="0"/>
              <a:t> disponibilizado com o Windows 2000 </a:t>
            </a:r>
            <a:r>
              <a:rPr lang="pt-BR" sz="2800" dirty="0">
                <a:hlinkClick r:id="rId5"/>
              </a:rPr>
              <a:t>[1]</a:t>
            </a:r>
            <a:endParaRPr lang="pt-BR" sz="2800" dirty="0"/>
          </a:p>
          <a:p>
            <a:r>
              <a:rPr lang="pt-BR" sz="2800" dirty="0">
                <a:hlinkClick r:id="rId6"/>
              </a:rPr>
              <a:t>Microsoft </a:t>
            </a:r>
            <a:r>
              <a:rPr lang="pt-BR" sz="2800" i="1" dirty="0">
                <a:hlinkClick r:id="rId6"/>
              </a:rPr>
              <a:t>.NET Remoting</a:t>
            </a:r>
            <a:r>
              <a:rPr lang="pt-BR" sz="2800" i="1" dirty="0"/>
              <a:t> (.NET Framework 1.0 - 2002) </a:t>
            </a:r>
            <a:r>
              <a:rPr lang="pt-BR" sz="2800" i="1" dirty="0">
                <a:hlinkClick r:id="rId7"/>
              </a:rPr>
              <a:t>[2]</a:t>
            </a:r>
            <a:r>
              <a:rPr lang="pt-BR" sz="2800" dirty="0"/>
              <a:t>;</a:t>
            </a:r>
          </a:p>
          <a:p>
            <a:r>
              <a:rPr lang="pt-BR" sz="2800" dirty="0">
                <a:hlinkClick r:id="rId8"/>
              </a:rPr>
              <a:t>Java </a:t>
            </a:r>
            <a:r>
              <a:rPr lang="pt-BR" sz="2800" i="1" dirty="0">
                <a:hlinkClick r:id="rId8"/>
              </a:rPr>
              <a:t>Remote Method Invocation</a:t>
            </a:r>
            <a:r>
              <a:rPr lang="pt-BR" sz="2800" dirty="0">
                <a:hlinkClick r:id="rId8"/>
              </a:rPr>
              <a:t> (RMI)</a:t>
            </a:r>
            <a:r>
              <a:rPr lang="pt-BR" sz="2800" dirty="0"/>
              <a:t>: </a:t>
            </a:r>
            <a:r>
              <a:rPr lang="pt-BR" sz="2800" dirty="0">
                <a:hlinkClick r:id="rId9"/>
              </a:rPr>
              <a:t>JDK 1.1</a:t>
            </a:r>
            <a:r>
              <a:rPr lang="pt-BR" sz="2800" dirty="0"/>
              <a:t> </a:t>
            </a:r>
            <a:r>
              <a:rPr lang="pt-BR" sz="2800" dirty="0" err="1"/>
              <a:t>Fev</a:t>
            </a:r>
            <a:r>
              <a:rPr lang="pt-BR" sz="2800" dirty="0"/>
              <a:t>/1997 </a:t>
            </a:r>
            <a:r>
              <a:rPr lang="pt-BR" sz="2800" dirty="0">
                <a:hlinkClick r:id="rId10"/>
              </a:rPr>
              <a:t>[3]</a:t>
            </a:r>
            <a:r>
              <a:rPr lang="pt-BR" sz="2800" dirty="0"/>
              <a:t> </a:t>
            </a:r>
            <a:r>
              <a:rPr lang="pt-BR" sz="2800" dirty="0">
                <a:hlinkClick r:id="rId11"/>
              </a:rPr>
              <a:t>[4]</a:t>
            </a:r>
            <a:r>
              <a:rPr lang="pt-BR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Tecnologias para </a:t>
            </a:r>
            <a:r>
              <a:rPr lang="pt-BR" b="1" i="1" dirty="0" err="1"/>
              <a:t>eai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3333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87555606-78BC-884B-9EFE-A4AD70AB6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8990" y="3824990"/>
            <a:ext cx="3033010" cy="303301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85" y="2688667"/>
            <a:ext cx="11562413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Mas isso quase tudo foi antes da popularização da Web.</a:t>
            </a:r>
          </a:p>
          <a:p>
            <a:pPr marL="0" indent="0" algn="ctr">
              <a:buNone/>
            </a:pPr>
            <a:r>
              <a:rPr lang="pt-BR" sz="3200" b="1" dirty="0"/>
              <a:t>Todas essas tecnologias caíram em desuso.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FB7B6ED-9E94-194D-A3B4-4E9C902F3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6612" y="552462"/>
            <a:ext cx="6771847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798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48918"/>
            <a:ext cx="11347554" cy="48280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b="1" dirty="0"/>
              <a:t>Tecnologias como CORBA tem problemas como </a:t>
            </a:r>
            <a:r>
              <a:rPr lang="pt-BR" sz="2800" b="1" dirty="0">
                <a:hlinkClick r:id="rId2"/>
              </a:rPr>
              <a:t>[1]</a:t>
            </a:r>
            <a:r>
              <a:rPr lang="pt-BR" sz="2800" b="1" dirty="0"/>
              <a:t> </a:t>
            </a:r>
            <a:r>
              <a:rPr lang="pt-BR" sz="2800" b="1" dirty="0">
                <a:hlinkClick r:id="rId3"/>
              </a:rPr>
              <a:t>[2]</a:t>
            </a:r>
            <a:r>
              <a:rPr lang="pt-BR" sz="2800" b="1" dirty="0"/>
              <a:t>:</a:t>
            </a:r>
          </a:p>
          <a:p>
            <a:pPr marL="0" indent="0">
              <a:buNone/>
            </a:pPr>
            <a:endParaRPr lang="pt-BR" sz="2800" dirty="0"/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Necessidade de instalação de middlewares pesados que ficam em execução consumindo recursos;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Complexidade de uso;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Baixo desempenho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7536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48918"/>
            <a:ext cx="11347554" cy="48280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sz="2800" dirty="0"/>
          </a:p>
          <a:p>
            <a:pPr marL="457200" indent="-457200" algn="just">
              <a:buFont typeface="+mj-lt"/>
              <a:buAutoNum type="arabicPeriod" startAt="4"/>
            </a:pPr>
            <a:r>
              <a:rPr lang="pt-BR" sz="2800" dirty="0"/>
              <a:t>... Causavam um </a:t>
            </a:r>
            <a:r>
              <a:rPr lang="pt-BR" sz="2800" b="1" dirty="0"/>
              <a:t>alto acoplamento</a:t>
            </a:r>
            <a:r>
              <a:rPr lang="pt-BR" sz="2800" dirty="0"/>
              <a:t>: alto grau de interdependência entre as aplicações e componentes.</a:t>
            </a:r>
            <a:br>
              <a:rPr lang="pt-BR" sz="2800" dirty="0"/>
            </a:br>
            <a:endParaRPr lang="pt-BR" sz="2800" dirty="0"/>
          </a:p>
          <a:p>
            <a:pPr marL="457200" lvl="1" indent="0" algn="ctr">
              <a:buNone/>
            </a:pPr>
            <a:r>
              <a:rPr lang="pt-BR" sz="2800" b="1" dirty="0"/>
              <a:t>Auto acoplamento</a:t>
            </a:r>
            <a:r>
              <a:rPr lang="pt-BR" sz="2800" dirty="0"/>
              <a:t> é algo que deve ser evitado no processo de engenharia de um software: quanto mais dependências, mais complexo o software, principalmente de ser testado </a:t>
            </a:r>
            <a:r>
              <a:rPr lang="pt-BR" sz="2800" dirty="0">
                <a:hlinkClick r:id="rId2"/>
              </a:rPr>
              <a:t>[3]</a:t>
            </a:r>
            <a:br>
              <a:rPr lang="pt-BR" sz="2800" dirty="0"/>
            </a:br>
            <a:endParaRPr lang="pt-BR" sz="2800" dirty="0"/>
          </a:p>
          <a:p>
            <a:pPr marL="457200" indent="-457200" algn="just">
              <a:buFont typeface="+mj-lt"/>
              <a:buAutoNum type="arabicPeriod" startAt="4"/>
            </a:pPr>
            <a:r>
              <a:rPr lang="pt-BR" sz="2800" dirty="0"/>
              <a:t>Problemas com </a:t>
            </a:r>
            <a:r>
              <a:rPr lang="pt-BR" sz="2800" i="1" dirty="0"/>
              <a:t>Firewall</a:t>
            </a:r>
            <a:r>
              <a:rPr lang="pt-BR" sz="2800" dirty="0"/>
              <a:t> e </a:t>
            </a:r>
            <a:r>
              <a:rPr lang="pt-BR" sz="2800" i="1" dirty="0"/>
              <a:t>Network </a:t>
            </a:r>
            <a:r>
              <a:rPr lang="pt-BR" sz="2800" i="1" dirty="0" err="1"/>
              <a:t>Address</a:t>
            </a:r>
            <a:r>
              <a:rPr lang="pt-BR" sz="2800" i="1" dirty="0"/>
              <a:t> </a:t>
            </a:r>
            <a:r>
              <a:rPr lang="pt-BR" sz="2800" i="1" dirty="0" err="1"/>
              <a:t>Translation</a:t>
            </a:r>
            <a:r>
              <a:rPr lang="pt-BR" sz="2800" dirty="0"/>
              <a:t> (NAT): Firewalls normalmente bloqueiam as portas de comunicação usadas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4290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Um </a:t>
            </a:r>
            <a:r>
              <a:rPr lang="pt-BR" sz="2800" b="1" i="1" dirty="0"/>
              <a:t>Web Service</a:t>
            </a:r>
            <a:r>
              <a:rPr lang="pt-BR" sz="2800" dirty="0"/>
              <a:t> (WS) é um serviço disponibilizado por uma aplicação através da Web</a:t>
            </a:r>
          </a:p>
          <a:p>
            <a:r>
              <a:rPr lang="pt-BR" sz="2800" dirty="0"/>
              <a:t>Tais serviços permitem que aplicações de uma mesma empresa ou de empresas diferentes possam ser integrados</a:t>
            </a:r>
          </a:p>
          <a:p>
            <a:r>
              <a:rPr lang="pt-BR" sz="2800" dirty="0"/>
              <a:t>Isso permite o reuso de informações e processos (funções)</a:t>
            </a:r>
          </a:p>
          <a:p>
            <a:r>
              <a:rPr lang="pt-BR" sz="2800" dirty="0"/>
              <a:t>Um WS é um componente que normalmente fornece um conjunto de funcionalidades a serem utilizadas por outras aplicações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surgimento dos web </a:t>
            </a:r>
            <a:r>
              <a:rPr lang="pt-BR" b="1" dirty="0" err="1"/>
              <a:t>services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222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Com a popularização da </a:t>
            </a:r>
            <a:r>
              <a:rPr lang="pt-BR" sz="2800" i="1" dirty="0"/>
              <a:t>Web</a:t>
            </a:r>
            <a:r>
              <a:rPr lang="pt-BR" sz="2800" dirty="0"/>
              <a:t>, cada vez mais empresas disponibilizam </a:t>
            </a:r>
            <a:r>
              <a:rPr lang="pt-BR" sz="2800" i="1" dirty="0"/>
              <a:t>Web Services</a:t>
            </a:r>
            <a:r>
              <a:rPr lang="pt-BR" sz="2800" dirty="0"/>
              <a:t> publicamente</a:t>
            </a:r>
          </a:p>
          <a:p>
            <a:r>
              <a:rPr lang="pt-BR" sz="2800" dirty="0"/>
              <a:t>Exemplos atuais incluem empresas como Google, </a:t>
            </a:r>
            <a:r>
              <a:rPr lang="pt-BR" sz="2800" dirty="0" err="1"/>
              <a:t>Facebook</a:t>
            </a:r>
            <a:r>
              <a:rPr lang="pt-BR" sz="2800" dirty="0"/>
              <a:t>, </a:t>
            </a:r>
            <a:r>
              <a:rPr lang="pt-BR" sz="2800" dirty="0" err="1"/>
              <a:t>Twitter</a:t>
            </a:r>
            <a:r>
              <a:rPr lang="pt-BR" sz="2800" dirty="0"/>
              <a:t>, Yahoo, Correios, Banco do Brasil,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surgimento dos web </a:t>
            </a:r>
            <a:r>
              <a:rPr lang="pt-BR" b="1" dirty="0" err="1"/>
              <a:t>services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8573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Google: </a:t>
            </a:r>
            <a:r>
              <a:rPr lang="pt-BR" sz="2800" dirty="0" err="1"/>
              <a:t>Maps</a:t>
            </a:r>
            <a:r>
              <a:rPr lang="pt-BR" sz="2800" dirty="0"/>
              <a:t>, </a:t>
            </a:r>
            <a:r>
              <a:rPr lang="pt-BR" sz="2800" dirty="0" err="1"/>
              <a:t>Docs</a:t>
            </a:r>
            <a:r>
              <a:rPr lang="pt-BR" sz="2800" dirty="0"/>
              <a:t>, Drive, </a:t>
            </a:r>
            <a:r>
              <a:rPr lang="pt-BR" sz="2800" dirty="0" err="1"/>
              <a:t>Search</a:t>
            </a:r>
            <a:r>
              <a:rPr lang="pt-BR" sz="2800" dirty="0"/>
              <a:t>, </a:t>
            </a:r>
            <a:r>
              <a:rPr lang="pt-BR" sz="2800" dirty="0" err="1"/>
              <a:t>YouTube</a:t>
            </a:r>
            <a:endParaRPr lang="pt-BR" sz="2800" dirty="0"/>
          </a:p>
          <a:p>
            <a:r>
              <a:rPr lang="pt-BR" sz="2800" dirty="0"/>
              <a:t>Consulta de endereços e </a:t>
            </a:r>
            <a:r>
              <a:rPr lang="pt-BR" sz="2800" dirty="0" err="1"/>
              <a:t>CEPs</a:t>
            </a:r>
            <a:r>
              <a:rPr lang="pt-BR" sz="2800" dirty="0"/>
              <a:t> e preços de entregas pelos Correios</a:t>
            </a:r>
          </a:p>
          <a:p>
            <a:r>
              <a:rPr lang="pt-BR" sz="2800" dirty="0"/>
              <a:t>Fazer conciliação bancária, consulta de extrato e outros serviços bancários. Ver exemplo das </a:t>
            </a:r>
            <a:r>
              <a:rPr lang="pt-BR" sz="2800" dirty="0">
                <a:hlinkClick r:id="rId2"/>
              </a:rPr>
              <a:t>APIs de Open Banking do Banco do Brasil</a:t>
            </a:r>
            <a:r>
              <a:rPr lang="pt-BR" sz="2800" dirty="0"/>
              <a:t>.</a:t>
            </a:r>
          </a:p>
          <a:p>
            <a:r>
              <a:rPr lang="pt-BR" sz="2800" dirty="0"/>
              <a:t>E várias outras aplicações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Exemplos de Serviços disponibilizados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0438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400" b="1" dirty="0"/>
              <a:t>Como os problemas das tecnologias anteriores são resolvidos com </a:t>
            </a:r>
            <a:r>
              <a:rPr lang="pt-BR" sz="2400" b="1" dirty="0" err="1"/>
              <a:t>WS’s</a:t>
            </a:r>
            <a:endParaRPr lang="pt-BR" sz="2400" dirty="0"/>
          </a:p>
          <a:p>
            <a:pPr marL="0" indent="0">
              <a:buNone/>
            </a:pPr>
            <a:endParaRPr lang="pt-BR" sz="1900" dirty="0"/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O servidor web/servidor de aplicação que você já tem é o único software que você precisa em execução. Existem servidores web leves dependendo da linguagem que você vai usar, como </a:t>
            </a:r>
            <a:r>
              <a:rPr lang="pt-BR" sz="2800" i="1" dirty="0" err="1"/>
              <a:t>NodeJS</a:t>
            </a:r>
            <a:r>
              <a:rPr lang="pt-BR" sz="2800" dirty="0"/>
              <a:t> e </a:t>
            </a:r>
            <a:r>
              <a:rPr lang="pt-BR" sz="2800" i="1" dirty="0" err="1"/>
              <a:t>Nginx</a:t>
            </a:r>
            <a:r>
              <a:rPr lang="pt-BR" sz="2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O desenvolvimento de sistemas distribuídos utilizando </a:t>
            </a:r>
            <a:r>
              <a:rPr lang="pt-BR" sz="2800" dirty="0" err="1"/>
              <a:t>WS’s</a:t>
            </a:r>
            <a:r>
              <a:rPr lang="pt-BR" sz="2800" dirty="0"/>
              <a:t> normalmente segue um padrão convencional: você se preocupa apenas em chamar uma função local que vai enviar uma requisição para uma função remota existente no servidor. Você não tem que se preocupar em abrir conexão e lidar com os detalhes da comunicação em rede...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4486E5-2C93-B24A-96DE-F37682A7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</p:spTree>
    <p:extLst>
      <p:ext uri="{BB962C8B-B14F-4D97-AF65-F5344CB8AC3E}">
        <p14:creationId xmlns:p14="http://schemas.microsoft.com/office/powerpoint/2010/main" val="10854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2400" b="1" dirty="0"/>
              <a:t>Como os problemas das tecnologias anteriores são resolvidos com </a:t>
            </a:r>
            <a:r>
              <a:rPr lang="pt-BR" sz="2400" b="1" dirty="0" err="1"/>
              <a:t>WS’s</a:t>
            </a:r>
            <a:endParaRPr lang="pt-BR" sz="2400" dirty="0"/>
          </a:p>
          <a:p>
            <a:pPr marL="0" indent="0">
              <a:buNone/>
            </a:pPr>
            <a:endParaRPr lang="pt-BR" sz="2400" dirty="0"/>
          </a:p>
          <a:p>
            <a:pPr marL="514350" indent="-514350">
              <a:buFont typeface="+mj-lt"/>
              <a:buAutoNum type="arabicPeriod" startAt="3"/>
            </a:pPr>
            <a:r>
              <a:rPr lang="pt-BR" sz="2800" dirty="0"/>
              <a:t>... Trafega dados sobre HTTP de forma mais eficiente que as tecnologias anteriores: este é o protocolo usado por toda a Web.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pt-BR" sz="2800" dirty="0"/>
              <a:t>Leva ao baixo acoplamento: o seu software não possui dependências com tecnologias utilizadas para a implementação do WS. Normalmente a aplicação consumindo tais </a:t>
            </a:r>
            <a:r>
              <a:rPr lang="pt-BR" sz="2800" dirty="0" err="1"/>
              <a:t>WS’s</a:t>
            </a:r>
            <a:r>
              <a:rPr lang="pt-BR" sz="2800" dirty="0"/>
              <a:t> é independente da linguagem, sistema operacional e ferramentas usadas no desenvolvimento do WS.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pt-BR" sz="2800" dirty="0"/>
              <a:t>Como o tráfego ocorre usualmente pela porta 80, não temos problemas com </a:t>
            </a:r>
            <a:r>
              <a:rPr lang="pt-BR" sz="2800" i="1" dirty="0"/>
              <a:t>Firewalls</a:t>
            </a:r>
            <a:r>
              <a:rPr lang="pt-BR" sz="2800" dirty="0"/>
              <a:t> e NAT.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</p:spTree>
    <p:extLst>
      <p:ext uri="{BB962C8B-B14F-4D97-AF65-F5344CB8AC3E}">
        <p14:creationId xmlns:p14="http://schemas.microsoft.com/office/powerpoint/2010/main" val="660683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374" y="1908313"/>
            <a:ext cx="10749238" cy="4228195"/>
          </a:xfrm>
        </p:spPr>
        <p:txBody>
          <a:bodyPr>
            <a:noAutofit/>
          </a:bodyPr>
          <a:lstStyle/>
          <a:p>
            <a:r>
              <a:rPr lang="pt-BR" sz="2800" dirty="0"/>
              <a:t>Desenvolver Sistemas Distribuídos (</a:t>
            </a:r>
            <a:r>
              <a:rPr lang="pt-BR" sz="2800" dirty="0" err="1"/>
              <a:t>SDs</a:t>
            </a:r>
            <a:r>
              <a:rPr lang="pt-BR" sz="2800" dirty="0"/>
              <a:t>) pode ser bastante complexo</a:t>
            </a:r>
          </a:p>
          <a:p>
            <a:r>
              <a:rPr lang="pt-BR" sz="2800" dirty="0"/>
              <a:t>Tecnologias e protocolos como Sockets, Web Sockets, XMPP e vários outros permitem a comunicação entre aplicações</a:t>
            </a:r>
          </a:p>
          <a:p>
            <a:r>
              <a:rPr lang="pt-BR" sz="2800" dirty="0"/>
              <a:t>Muitas tecnologias e protocolos podem ter finalidades específicas</a:t>
            </a:r>
          </a:p>
          <a:p>
            <a:r>
              <a:rPr lang="pt-BR" sz="2800" dirty="0"/>
              <a:t>Por exemplo, protocolos como XMPP são excelentes para aplicações de mensagens instantâneas como WhatsApp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- Exemplo de Funcionamento -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289672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300" dirty="0"/>
              <a:t>O cliente chama uma função local, como </a:t>
            </a:r>
            <a:r>
              <a:rPr lang="pt-BR" sz="2300" i="1" dirty="0" err="1"/>
              <a:t>consultaCEP</a:t>
            </a:r>
            <a:r>
              <a:rPr lang="pt-BR" sz="2300" i="1" dirty="0"/>
              <a:t>(), passando os devidos parâmetros</a:t>
            </a:r>
            <a:endParaRPr lang="pt-BR" sz="2300" dirty="0"/>
          </a:p>
          <a:p>
            <a:pPr marL="457200" indent="-457200">
              <a:buFont typeface="+mj-lt"/>
              <a:buAutoNum type="arabicPeriod"/>
            </a:pPr>
            <a:r>
              <a:rPr lang="pt-BR" sz="2300" dirty="0"/>
              <a:t>Tal função não executa nenhum processamento local específico, mas apenas envia uma requisição ao servidor para que uma função remota (normalmente de mesmo nome) seja executada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300" dirty="0"/>
              <a:t>O servidor recebe a requisição, executa a função que faz o trabalho de fato (neste exemplo, consultar um CEP) e retorna a resposta pra aplicação cliente.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327B88B-A480-BF48-889D-2E6EBC546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33" name="Picture 32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03CB133C-2DC3-4F42-B860-94941DBED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D866637-CB99-B34A-B78D-17FCD5D457E3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C0CDE0B-245B-4841-8C11-757506069BC5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038E59C-179B-C44E-8B70-EB15EBE8643D}"/>
              </a:ext>
            </a:extLst>
          </p:cNvPr>
          <p:cNvCxnSpPr>
            <a:cxnSpLocks/>
          </p:cNvCxnSpPr>
          <p:nvPr/>
        </p:nvCxnSpPr>
        <p:spPr>
          <a:xfrm>
            <a:off x="5016505" y="5539401"/>
            <a:ext cx="3877622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4EC7483-FB0A-E74B-9D83-DBC645B5C004}"/>
              </a:ext>
            </a:extLst>
          </p:cNvPr>
          <p:cNvCxnSpPr>
            <a:cxnSpLocks/>
          </p:cNvCxnSpPr>
          <p:nvPr/>
        </p:nvCxnSpPr>
        <p:spPr>
          <a:xfrm flipH="1">
            <a:off x="4905270" y="5539404"/>
            <a:ext cx="3877621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F832F2D-87DE-4746-98CC-1D3560B2F2D4}"/>
              </a:ext>
            </a:extLst>
          </p:cNvPr>
          <p:cNvSpPr txBox="1"/>
          <p:nvPr/>
        </p:nvSpPr>
        <p:spPr>
          <a:xfrm>
            <a:off x="5599610" y="5104882"/>
            <a:ext cx="196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Requisição HTTP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7F2F022-5048-204D-B4E8-35CF58BFD358}"/>
              </a:ext>
            </a:extLst>
          </p:cNvPr>
          <p:cNvSpPr txBox="1"/>
          <p:nvPr/>
        </p:nvSpPr>
        <p:spPr>
          <a:xfrm>
            <a:off x="5952991" y="555430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Resposta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1F8601-14B7-5047-A9A0-05DB8D2DA4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  <p:bldP spid="36" grpId="0" animBg="1"/>
      <p:bldP spid="37" grpId="0" animBg="1"/>
      <p:bldP spid="46" grpId="0"/>
      <p:bldP spid="46" grpId="1"/>
      <p:bldP spid="4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- Exemplo de Funcionamento -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056231"/>
          </a:xfrm>
        </p:spPr>
        <p:txBody>
          <a:bodyPr>
            <a:noAutofit/>
          </a:bodyPr>
          <a:lstStyle/>
          <a:p>
            <a:r>
              <a:rPr lang="pt-BR" sz="2400" dirty="0"/>
              <a:t>Na prática então, a função local no cliente chama uma função remota no servidor.</a:t>
            </a:r>
          </a:p>
          <a:p>
            <a:r>
              <a:rPr lang="pt-BR" sz="2400" dirty="0"/>
              <a:t>Isso é denominado </a:t>
            </a:r>
            <a:r>
              <a:rPr lang="pt-BR" sz="2400" b="1" i="1" dirty="0"/>
              <a:t>Remote Procedure </a:t>
            </a:r>
            <a:r>
              <a:rPr lang="pt-BR" sz="2400" b="1" i="1" dirty="0" err="1"/>
              <a:t>Call</a:t>
            </a:r>
            <a:r>
              <a:rPr lang="pt-BR" sz="2400" b="1" dirty="0"/>
              <a:t> (RPC)</a:t>
            </a:r>
            <a:r>
              <a:rPr lang="pt-BR" sz="2400" dirty="0"/>
              <a:t>: Chamada de Procedimento Remoto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327B88B-A480-BF48-889D-2E6EBC546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33" name="Picture 32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03CB133C-2DC3-4F42-B860-94941DBED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D866637-CB99-B34A-B78D-17FCD5D457E3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C0CDE0B-245B-4841-8C11-757506069BC5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1F8601-14B7-5047-A9A0-05DB8D2DA4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2832756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- Exemplo de Funcionamento -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299207"/>
          </a:xfrm>
        </p:spPr>
        <p:txBody>
          <a:bodyPr>
            <a:noAutofit/>
          </a:bodyPr>
          <a:lstStyle/>
          <a:p>
            <a:r>
              <a:rPr lang="pt-BR" sz="2300" dirty="0"/>
              <a:t>Neste modelo de </a:t>
            </a:r>
            <a:r>
              <a:rPr lang="pt-BR" sz="2300" i="1" dirty="0"/>
              <a:t>Web Services</a:t>
            </a:r>
            <a:r>
              <a:rPr lang="pt-BR" sz="2300" dirty="0"/>
              <a:t>, normalmente a conexão HTTP é aberta e, depois de obtida a resposta, é fechada.</a:t>
            </a:r>
          </a:p>
          <a:p>
            <a:r>
              <a:rPr lang="pt-BR" sz="2300" dirty="0"/>
              <a:t>É diferente de uma aplicação de mensagens instantâneas que a conexão fica persistente enquanto as duas partes estiverem conversando.</a:t>
            </a:r>
          </a:p>
          <a:p>
            <a:r>
              <a:rPr lang="pt-BR" sz="2300" dirty="0"/>
              <a:t>Isto normalmente ocorre pois, após o cliente receber uma resposta, ele pode não precisar consultar o servidor em breve.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D5E8319-C852-3142-9B57-308F10534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pic>
        <p:nvPicPr>
          <p:cNvPr id="17" name="Picture 16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EB814110-D821-5C4B-9EEF-BA8C65F38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CF88151-2A2D-2F4D-93D3-B3A6E1925994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DE243AA-05D2-F44F-A60B-805FFEFEBB07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F3CD79-8186-4C43-96C3-A34F9F3EAA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124301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358886"/>
            <a:ext cx="10785084" cy="3777622"/>
          </a:xfrm>
        </p:spPr>
        <p:txBody>
          <a:bodyPr>
            <a:noAutofit/>
          </a:bodyPr>
          <a:lstStyle/>
          <a:p>
            <a:r>
              <a:rPr lang="pt-BR" sz="2800" i="1" dirty="0"/>
              <a:t>Simple Object Access Protocol (SOAP)</a:t>
            </a:r>
            <a:r>
              <a:rPr lang="pt-BR" sz="2800" dirty="0"/>
              <a:t> é um protocolo padronizado pela W3C (v1.1 Maio 2000 - v1.2 Abril 2007) </a:t>
            </a:r>
            <a:r>
              <a:rPr lang="pt-BR" sz="2800" dirty="0">
                <a:hlinkClick r:id="rId2"/>
              </a:rPr>
              <a:t>[1]</a:t>
            </a:r>
            <a:r>
              <a:rPr lang="pt-BR" sz="2800" dirty="0"/>
              <a:t> </a:t>
            </a:r>
            <a:r>
              <a:rPr lang="pt-BR" sz="2800" dirty="0">
                <a:hlinkClick r:id="rId3"/>
              </a:rPr>
              <a:t>[2]</a:t>
            </a:r>
            <a:endParaRPr lang="pt-BR" sz="2800" dirty="0"/>
          </a:p>
          <a:p>
            <a:r>
              <a:rPr lang="pt-BR" sz="2800" dirty="0"/>
              <a:t>SOAP é um protocolo de WS “leve” para troca de informações estruturadas e </a:t>
            </a:r>
            <a:r>
              <a:rPr lang="pt-BR" sz="2800" dirty="0" err="1"/>
              <a:t>tipadas</a:t>
            </a:r>
            <a:r>
              <a:rPr lang="pt-BR" sz="2800" dirty="0"/>
              <a:t> em um ambiente distribuído e decentralizado </a:t>
            </a:r>
            <a:r>
              <a:rPr lang="pt-BR" sz="2800" dirty="0">
                <a:hlinkClick r:id="rId4"/>
              </a:rPr>
              <a:t>[3]</a:t>
            </a:r>
            <a:r>
              <a:rPr lang="pt-BR" sz="2800" dirty="0"/>
              <a:t>.</a:t>
            </a:r>
          </a:p>
          <a:p>
            <a:r>
              <a:rPr lang="pt-BR" sz="2800" dirty="0"/>
              <a:t>O tráfego de dados é feito em formato XML, convencionalmente por meio de HTTP.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pic>
        <p:nvPicPr>
          <p:cNvPr id="5" name="Picture 4" descr="SOAP">
            <a:extLst>
              <a:ext uri="{FF2B5EF4-FFF2-40B4-BE49-F238E27FC236}">
                <a16:creationId xmlns:a16="http://schemas.microsoft.com/office/drawing/2014/main" id="{BF6C1A30-BABF-874F-B4C2-1FA6314C90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7961" y="-177724"/>
            <a:ext cx="25400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842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1" y="1339122"/>
            <a:ext cx="6979985" cy="4518339"/>
          </a:xfrm>
        </p:spPr>
        <p:txBody>
          <a:bodyPr>
            <a:normAutofit/>
          </a:bodyPr>
          <a:lstStyle/>
          <a:p>
            <a:r>
              <a:rPr lang="pt-BR" sz="2800" dirty="0"/>
              <a:t>Há alguns anos era considerado “leve” justamente pelo uso de XML e comparado com outras tecnologias como CORBA.</a:t>
            </a:r>
          </a:p>
          <a:p>
            <a:r>
              <a:rPr lang="pt-BR" sz="2800" dirty="0"/>
              <a:t>Com o advento de formatos de representação de dados como </a:t>
            </a:r>
            <a:r>
              <a:rPr lang="pt-BR" sz="2800" dirty="0">
                <a:hlinkClick r:id="rId2"/>
              </a:rPr>
              <a:t>JSON</a:t>
            </a:r>
            <a:r>
              <a:rPr lang="pt-BR" sz="2800" dirty="0"/>
              <a:t> e </a:t>
            </a:r>
            <a:r>
              <a:rPr lang="pt-BR" sz="2800" dirty="0">
                <a:hlinkClick r:id="rId3"/>
              </a:rPr>
              <a:t>YAML</a:t>
            </a:r>
            <a:r>
              <a:rPr lang="pt-BR" sz="2800" dirty="0"/>
              <a:t>, SOAP já não pode ser considerado de fato leve.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7876351" y="2251571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319447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0" y="1339122"/>
            <a:ext cx="6913725" cy="3431661"/>
          </a:xfrm>
        </p:spPr>
        <p:txBody>
          <a:bodyPr>
            <a:normAutofit/>
          </a:bodyPr>
          <a:lstStyle/>
          <a:p>
            <a:r>
              <a:rPr lang="pt-BR" sz="2800" dirty="0"/>
              <a:t>XML possui redundância com a abertura e fechamento de </a:t>
            </a:r>
            <a:r>
              <a:rPr lang="pt-BR" sz="2800" i="1" dirty="0" err="1"/>
              <a:t>tags</a:t>
            </a:r>
            <a:r>
              <a:rPr lang="pt-BR" sz="2800" dirty="0"/>
              <a:t>.</a:t>
            </a:r>
          </a:p>
          <a:p>
            <a:r>
              <a:rPr lang="pt-BR" sz="2800" dirty="0"/>
              <a:t>Isso dobra o tamanho do conteúdo a ser trafegado pela rede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382ECD-215D-AB49-B780-FB0D37256291}"/>
              </a:ext>
            </a:extLst>
          </p:cNvPr>
          <p:cNvSpPr txBox="1"/>
          <p:nvPr/>
        </p:nvSpPr>
        <p:spPr>
          <a:xfrm>
            <a:off x="7876351" y="2251571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419667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1" y="1339123"/>
            <a:ext cx="10785085" cy="5001284"/>
          </a:xfrm>
        </p:spPr>
        <p:txBody>
          <a:bodyPr>
            <a:normAutofit/>
          </a:bodyPr>
          <a:lstStyle/>
          <a:p>
            <a:r>
              <a:rPr lang="pt-BR" sz="2800" dirty="0"/>
              <a:t>Quanto mais dados forem trafegados...</a:t>
            </a:r>
          </a:p>
          <a:p>
            <a:r>
              <a:rPr lang="pt-BR" sz="2800" dirty="0"/>
              <a:t>... mais largura de banda vão consumir;</a:t>
            </a:r>
          </a:p>
          <a:p>
            <a:r>
              <a:rPr lang="pt-BR" sz="2800" dirty="0"/>
              <a:t>... mais tempo pra enviar uma requisição;</a:t>
            </a:r>
          </a:p>
          <a:p>
            <a:r>
              <a:rPr lang="pt-BR" sz="2800" dirty="0"/>
              <a:t>... mais tempo pra receber uma resposta;</a:t>
            </a:r>
          </a:p>
          <a:p>
            <a:r>
              <a:rPr lang="pt-BR" sz="2800" dirty="0"/>
              <a:t>... mais tempo o usuário vai ficar esperando;</a:t>
            </a:r>
          </a:p>
          <a:p>
            <a:r>
              <a:rPr lang="pt-BR" sz="2800" dirty="0"/>
              <a:t>... menor a escalabilidade do sistema.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B1DBEF-DA83-534C-9B77-4B56926328E7}"/>
              </a:ext>
            </a:extLst>
          </p:cNvPr>
          <p:cNvSpPr txBox="1"/>
          <p:nvPr/>
        </p:nvSpPr>
        <p:spPr>
          <a:xfrm>
            <a:off x="8154647" y="3948960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317713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Autofit/>
          </a:bodyPr>
          <a:lstStyle/>
          <a:p>
            <a:r>
              <a:rPr lang="pt-BR" sz="2800" dirty="0"/>
              <a:t>Com a popularização de dispositivos e redes móveis, os reflexos desses problemas são ainda maiores</a:t>
            </a:r>
          </a:p>
          <a:p>
            <a:r>
              <a:rPr lang="pt-BR" sz="2800" dirty="0"/>
              <a:t>Envio de excesso de dados em uma rede móvel pode consumir o pacote de dados do usuário</a:t>
            </a:r>
          </a:p>
          <a:p>
            <a:r>
              <a:rPr lang="pt-BR" sz="2800" dirty="0"/>
              <a:t>Se as condições da rede móvel estiverem desfavoráveis, a experiência do usuário pode ser drasticamente afetada pela demora no envio de requisições</a:t>
            </a:r>
          </a:p>
          <a:p>
            <a:r>
              <a:rPr lang="pt-BR" sz="2800" dirty="0"/>
              <a:t>Então com todos esses problemas do protocolo SOAP, </a:t>
            </a:r>
            <a:r>
              <a:rPr lang="pt-BR" sz="2800" b="1" dirty="0"/>
              <a:t>a pergunta que fica é...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1084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2109028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Porque meu Deus, porque?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1371600" y="2709465"/>
            <a:ext cx="9448800" cy="38112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Porque usar SOAP? 🤔</a:t>
            </a:r>
          </a:p>
        </p:txBody>
      </p:sp>
    </p:spTree>
    <p:extLst>
      <p:ext uri="{BB962C8B-B14F-4D97-AF65-F5344CB8AC3E}">
        <p14:creationId xmlns:p14="http://schemas.microsoft.com/office/powerpoint/2010/main" val="708143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Bem...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SOAP é um protocolo padronizado pela W3C e existem aplicações fazendo uso do mesmo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Assim, você pode se deparar em ter que manter uma aplicação destas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Você pode ter que criar uma aplicação cliente para consumir um serviço essencial que é disponibilizado apenas por meio de SOAP</a:t>
            </a:r>
          </a:p>
        </p:txBody>
      </p:sp>
    </p:spTree>
    <p:extLst>
      <p:ext uri="{BB962C8B-B14F-4D97-AF65-F5344CB8AC3E}">
        <p14:creationId xmlns:p14="http://schemas.microsoft.com/office/powerpoint/2010/main" val="424422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635" y="1654353"/>
            <a:ext cx="10682977" cy="3777622"/>
          </a:xfrm>
        </p:spPr>
        <p:txBody>
          <a:bodyPr>
            <a:normAutofit/>
          </a:bodyPr>
          <a:lstStyle/>
          <a:p>
            <a:endParaRPr lang="pt-BR" sz="2800" dirty="0"/>
          </a:p>
          <a:p>
            <a:r>
              <a:rPr lang="pt-BR" sz="2800" dirty="0"/>
              <a:t>Tais tecnologias e protocolos requerem bastante programação para fazer as aplicações funcionarem em conjunto</a:t>
            </a:r>
          </a:p>
          <a:p>
            <a:r>
              <a:rPr lang="pt-BR" sz="2800" dirty="0"/>
              <a:t>Este funcionamento é o que chamamos de </a:t>
            </a:r>
            <a:r>
              <a:rPr lang="pt-BR" sz="2800" b="1" dirty="0"/>
              <a:t>interoperação</a:t>
            </a:r>
            <a:r>
              <a:rPr lang="pt-BR" sz="2800" dirty="0"/>
              <a:t>: um recurso fundamental em </a:t>
            </a:r>
            <a:r>
              <a:rPr lang="pt-BR" sz="2800" dirty="0" err="1"/>
              <a:t>SDs</a:t>
            </a:r>
            <a:r>
              <a:rPr lang="pt-BR" sz="2800" dirty="0"/>
              <a:t> que permite que aplicações sejam integradas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206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Bem...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Muitos serviços governamentais, por exemplo, são disponibilizados algumas vezes apenas por meio de SOAP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Uma lista de diversos serviços pode ser encontrada em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3"/>
              </a:rPr>
              <a:t>http://dados.gov.br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e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4"/>
              </a:rPr>
              <a:t>http://www.tesouro.fazenda.gov.br/webservices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Então pode ser bom conhecer o mínimo necessário</a:t>
            </a:r>
          </a:p>
        </p:txBody>
      </p:sp>
    </p:spTree>
    <p:extLst>
      <p:ext uri="{BB962C8B-B14F-4D97-AF65-F5344CB8AC3E}">
        <p14:creationId xmlns:p14="http://schemas.microsoft.com/office/powerpoint/2010/main" val="421943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allAtOnce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 o que mais? 🤔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Adicionalmente, analisando os problemas do SOAP conseguimos entender novas tecnologias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Mas se você for desenvolver um projeto novo hoje, SOAP não é adequado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SOAP é um protocolo atualmente obsoleto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Provedores de computação em nuvem como a </a:t>
            </a:r>
            <a:r>
              <a:rPr lang="pt-BR" sz="3200" cap="none" dirty="0" err="1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Amazon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já não dão suporte a tal protocolo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3"/>
              </a:rPr>
              <a:t>[1]</a:t>
            </a: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Então vamos ver mais alguns detalhes importantes do SOAP.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331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uiExpand="1" build="allAtOnce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6539" y="1015449"/>
            <a:ext cx="8259267" cy="594175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pt-BR" sz="2400" dirty="0"/>
              <a:t>Exemplo de envio de requisição SOAP sobre HTTP: </a:t>
            </a:r>
            <a:br>
              <a:rPr lang="pt-BR" sz="2400" dirty="0"/>
            </a:br>
            <a:r>
              <a:rPr lang="pt-BR" sz="2400" dirty="0"/>
              <a:t>cabeçalho HTTP e envelope (mensagem) SOAP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766" y="0"/>
            <a:ext cx="646706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 err="1"/>
              <a:t>requisiçÃO</a:t>
            </a:r>
            <a:r>
              <a:rPr lang="pt-BR" b="1" i="1" dirty="0"/>
              <a:t>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235336" y="1612942"/>
            <a:ext cx="9528571" cy="489364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POST 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</a:t>
            </a:r>
            <a:r>
              <a:rPr lang="en-US" sz="2400" dirty="0"/>
              <a:t> HTTP/1.1</a:t>
            </a:r>
          </a:p>
          <a:p>
            <a:r>
              <a:rPr lang="en-US" sz="2400" dirty="0"/>
              <a:t>Content-Type: text/</a:t>
            </a:r>
            <a:r>
              <a:rPr lang="en-US" sz="2400" dirty="0" err="1"/>
              <a:t>xml;charset</a:t>
            </a:r>
            <a:r>
              <a:rPr lang="en-US" sz="2400" dirty="0"/>
              <a:t>=UTF-8</a:t>
            </a:r>
          </a:p>
          <a:p>
            <a:r>
              <a:rPr lang="en-US" sz="2400" dirty="0"/>
              <a:t>Content-Length: 300</a:t>
            </a:r>
          </a:p>
          <a:p>
            <a:r>
              <a:rPr lang="en-US" sz="2400" dirty="0"/>
              <a:t>Host: </a:t>
            </a:r>
            <a:r>
              <a:rPr lang="en-US" sz="2400" dirty="0" err="1"/>
              <a:t>apps.correios.com.br</a:t>
            </a:r>
            <a:endParaRPr lang="en-US" sz="2400" dirty="0"/>
          </a:p>
          <a:p>
            <a:r>
              <a:rPr lang="en-US" sz="2400" dirty="0"/>
              <a:t>Connection: Keep-Alive</a:t>
            </a:r>
          </a:p>
          <a:p>
            <a:r>
              <a:rPr lang="en-US" sz="1200" dirty="0"/>
              <a:t>  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77.021-090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&lt;/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&lt;/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  <a:endParaRPr lang="pt-BR" sz="24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850DF9-7A4B-E148-B81C-A28CAD2B448E}"/>
              </a:ext>
            </a:extLst>
          </p:cNvPr>
          <p:cNvSpPr txBox="1"/>
          <p:nvPr/>
        </p:nvSpPr>
        <p:spPr>
          <a:xfrm>
            <a:off x="566638" y="6480310"/>
            <a:ext cx="10937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Baixe um script para testar o envio de requisições HTTP para tal WS em </a:t>
            </a:r>
            <a:r>
              <a:rPr lang="en-US" dirty="0">
                <a:hlinkClick r:id="rId2"/>
              </a:rPr>
              <a:t>https://goo.gl/TBKeLq</a:t>
            </a:r>
            <a:r>
              <a:rPr lang="en-US" dirty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507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  <p:bldP spid="5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638" y="1392132"/>
            <a:ext cx="11139587" cy="594175"/>
          </a:xfrm>
        </p:spPr>
        <p:txBody>
          <a:bodyPr>
            <a:normAutofit fontScale="92500"/>
          </a:bodyPr>
          <a:lstStyle/>
          <a:p>
            <a:pPr marL="0" indent="0" algn="r">
              <a:buNone/>
            </a:pPr>
            <a:r>
              <a:rPr lang="pt-BR" sz="2400" dirty="0"/>
              <a:t>Exemplo de resposta da requisição (sem o cabeçalho HTTP, por simplificação)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326798" y="1900554"/>
            <a:ext cx="11646137" cy="489364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&lt;</a:t>
            </a:r>
            <a:r>
              <a:rPr lang="en-US" sz="2400" dirty="0" err="1"/>
              <a:t>soap:Envelope</a:t>
            </a:r>
            <a:r>
              <a:rPr lang="en-US" sz="2400" dirty="0"/>
              <a:t> </a:t>
            </a:r>
            <a:r>
              <a:rPr lang="en-US" sz="2400" dirty="0" err="1"/>
              <a:t>xmlns:soap</a:t>
            </a:r>
            <a:r>
              <a:rPr lang="en-US" sz="2400" dirty="0"/>
              <a:t>="http://</a:t>
            </a:r>
            <a:r>
              <a:rPr lang="en-US" sz="2400" dirty="0" err="1"/>
              <a:t>schemas.xmlsoap.org</a:t>
            </a:r>
            <a:r>
              <a:rPr lang="en-US" sz="2400" dirty="0"/>
              <a:t>/soap/envelope/"&gt;</a:t>
            </a:r>
          </a:p>
          <a:p>
            <a:r>
              <a:rPr lang="en-US" sz="2400" dirty="0"/>
              <a:t>   &lt;</a:t>
            </a:r>
            <a:r>
              <a:rPr lang="en-US" sz="2400" dirty="0" err="1"/>
              <a:t>soap:Body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      &lt;ns2:consultaCEPResponse xmlns:ns2="http://........</a:t>
            </a:r>
            <a:r>
              <a:rPr lang="en-US" sz="2400" dirty="0" err="1"/>
              <a:t>correios.com.br</a:t>
            </a:r>
            <a:r>
              <a:rPr lang="en-US" sz="2400" dirty="0"/>
              <a:t>/"&gt;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&lt;return&gt;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bairro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Plano </a:t>
            </a:r>
            <a:r>
              <a:rPr lang="en-US" sz="2400" b="1" dirty="0" err="1"/>
              <a:t>Diretor</a:t>
            </a:r>
            <a:r>
              <a:rPr lang="en-US" sz="2400" b="1" dirty="0"/>
              <a:t> Sul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bairro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77021090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cidade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Palmas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cidade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&lt;end&gt;</a:t>
            </a:r>
            <a:r>
              <a:rPr lang="en-US" sz="2400" b="1" dirty="0"/>
              <a:t>AE 310 Sul Avenida NS 10</a:t>
            </a:r>
            <a:r>
              <a:rPr lang="en-US" sz="2400" dirty="0">
                <a:solidFill>
                  <a:schemeClr val="accent6"/>
                </a:solidFill>
              </a:rPr>
              <a:t>&lt;/end&gt;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uf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TO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uf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&lt;/return&gt;</a:t>
            </a:r>
          </a:p>
          <a:p>
            <a:r>
              <a:rPr lang="en-US" sz="2400" dirty="0"/>
              <a:t>      &lt;/ns2:consultaCEPResponse&gt;</a:t>
            </a:r>
          </a:p>
          <a:p>
            <a:r>
              <a:rPr lang="en-US" sz="2400" dirty="0"/>
              <a:t>   &lt;/</a:t>
            </a:r>
            <a:r>
              <a:rPr lang="en-US" sz="2400" dirty="0" err="1"/>
              <a:t>soap:Body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&lt;/</a:t>
            </a:r>
            <a:r>
              <a:rPr lang="en-US" sz="2400" dirty="0" err="1"/>
              <a:t>soap:Envelope</a:t>
            </a:r>
            <a:r>
              <a:rPr lang="en-US" sz="2400" dirty="0"/>
              <a:t>&gt;</a:t>
            </a:r>
            <a:endParaRPr lang="pt-BR" sz="2400" i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2BBBE32-69AD-B840-85D9-2D5DC15BD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766" y="0"/>
            <a:ext cx="646706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RESPOSTA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1241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rmAutofit/>
          </a:bodyPr>
          <a:lstStyle/>
          <a:p>
            <a:r>
              <a:rPr lang="pt-BR" sz="2800" dirty="0"/>
              <a:t>Dizemos que aplicações clientes consomem um WS quando usam o mesmo</a:t>
            </a:r>
          </a:p>
          <a:p>
            <a:r>
              <a:rPr lang="pt-BR" sz="2800" dirty="0"/>
              <a:t>Como um WS fornece um conjunto de métodos que podem ser acessados remotamente, é preciso conhecer quais são os métodos disponíveis</a:t>
            </a:r>
          </a:p>
          <a:p>
            <a:r>
              <a:rPr lang="pt-BR" sz="2800" dirty="0"/>
              <a:t>Para isso, é preciso saber qual o documento WSDL que descreve o serviço e os métodos disponibilizados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WS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816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rmAutofit/>
          </a:bodyPr>
          <a:lstStyle/>
          <a:p>
            <a:r>
              <a:rPr lang="pt-BR" sz="2800" dirty="0"/>
              <a:t>WSDL é a </a:t>
            </a:r>
            <a:r>
              <a:rPr lang="pt-BR" sz="2800" b="1" i="1" dirty="0"/>
              <a:t>Web Service </a:t>
            </a:r>
            <a:r>
              <a:rPr lang="pt-BR" sz="2800" b="1" i="1" dirty="0" err="1"/>
              <a:t>Description</a:t>
            </a:r>
            <a:r>
              <a:rPr lang="pt-BR" sz="2800" b="1" i="1" dirty="0"/>
              <a:t> </a:t>
            </a:r>
            <a:r>
              <a:rPr lang="pt-BR" sz="2800" b="1" i="1" dirty="0" err="1"/>
              <a:t>Language</a:t>
            </a:r>
            <a:r>
              <a:rPr lang="pt-BR" sz="2800" dirty="0"/>
              <a:t>: Linguagem de Descrição de Web Service</a:t>
            </a:r>
          </a:p>
          <a:p>
            <a:r>
              <a:rPr lang="pt-BR" sz="2800" dirty="0"/>
              <a:t>Por meio da WSDL toda a definição de um WS, como métodos, parâmetros, tipos e retorno dos métodos são definidos</a:t>
            </a:r>
          </a:p>
          <a:p>
            <a:r>
              <a:rPr lang="pt-BR" sz="2800" dirty="0"/>
              <a:t>Tal definição é fornecida em um documento WSDL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WS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3111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Autofit/>
          </a:bodyPr>
          <a:lstStyle/>
          <a:p>
            <a:r>
              <a:rPr lang="pt-BR" sz="2800" dirty="0"/>
              <a:t>O documento WSDL é criado automaticamente pelo </a:t>
            </a:r>
            <a:r>
              <a:rPr lang="pt-BR" sz="2800" i="1" dirty="0"/>
              <a:t>framework</a:t>
            </a:r>
            <a:r>
              <a:rPr lang="pt-BR" sz="2800" dirty="0"/>
              <a:t> de WS que você estiver utilizando quando publicar o WS</a:t>
            </a:r>
          </a:p>
          <a:p>
            <a:r>
              <a:rPr lang="pt-BR" sz="2800" dirty="0"/>
              <a:t>Para obter tal documento WSDL, é preciso conhecer o URL do WS</a:t>
            </a:r>
          </a:p>
          <a:p>
            <a:r>
              <a:rPr lang="pt-BR" sz="2800" dirty="0"/>
              <a:t>O WSDL normalmente é acessado colocando-se um parâmetro </a:t>
            </a:r>
            <a:r>
              <a:rPr lang="pt-BR" sz="2800" b="1" i="1" dirty="0">
                <a:latin typeface="Courier" pitchFamily="2" charset="0"/>
              </a:rPr>
              <a:t>?</a:t>
            </a:r>
            <a:r>
              <a:rPr lang="pt-BR" sz="2800" b="1" i="1" dirty="0" err="1">
                <a:latin typeface="Courier" pitchFamily="2" charset="0"/>
              </a:rPr>
              <a:t>wsdl</a:t>
            </a:r>
            <a:r>
              <a:rPr lang="pt-BR" sz="2800" dirty="0"/>
              <a:t> no final do URL</a:t>
            </a:r>
            <a:endParaRPr lang="en-US" sz="2800" dirty="0"/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</a:t>
            </a:r>
            <a:r>
              <a:rPr lang="pt-BR" b="1" i="1" dirty="0" err="1"/>
              <a:t>wS</a:t>
            </a:r>
            <a:r>
              <a:rPr lang="pt-BR" b="1" i="1" dirty="0"/>
              <a:t>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5919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2875721"/>
            <a:ext cx="10785085" cy="368997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000" dirty="0">
                <a:hlinkClick r:id="rId2"/>
              </a:rPr>
              <a:t>http://localhost:8080/LojaVirtual/Produtos</a:t>
            </a:r>
            <a:r>
              <a:rPr lang="en-US" sz="3000" b="1" dirty="0">
                <a:hlinkClick r:id="rId2"/>
              </a:rPr>
              <a:t>?wsdl</a:t>
            </a:r>
            <a:r>
              <a:rPr lang="en-US" sz="3000" dirty="0"/>
              <a:t> </a:t>
            </a:r>
          </a:p>
          <a:p>
            <a:pPr marL="0" indent="0" algn="ctr">
              <a:buNone/>
            </a:pPr>
            <a:endParaRPr lang="en-US" sz="3000" dirty="0"/>
          </a:p>
          <a:p>
            <a:pPr marL="0" indent="0" algn="ctr">
              <a:buNone/>
            </a:pPr>
            <a:r>
              <a:rPr lang="en-US" sz="3000" dirty="0">
                <a:hlinkClick r:id="rId3"/>
              </a:rPr>
              <a:t>https://apps.correios.com.br/SigepMasterJPA/AtendeClienteService/AtendeCliente</a:t>
            </a:r>
            <a:r>
              <a:rPr lang="en-US" sz="3000" b="1" dirty="0">
                <a:hlinkClick r:id="rId3"/>
              </a:rPr>
              <a:t>?wsdl</a:t>
            </a:r>
            <a:r>
              <a:rPr lang="en-US" sz="30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Exemplos de </a:t>
            </a:r>
            <a:r>
              <a:rPr lang="pt-BR" b="1" i="1" dirty="0" err="1"/>
              <a:t>url’s</a:t>
            </a:r>
            <a:r>
              <a:rPr lang="pt-BR" b="1" i="1" dirty="0"/>
              <a:t> de </a:t>
            </a:r>
            <a:r>
              <a:rPr lang="pt-BR" b="1" i="1" dirty="0" err="1"/>
              <a:t>wsdl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1231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498" y="1402496"/>
            <a:ext cx="10463135" cy="517160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2600" dirty="0"/>
              <a:t>&lt;</a:t>
            </a:r>
            <a:r>
              <a:rPr lang="pt-BR" sz="2600" dirty="0" err="1"/>
              <a:t>wsdl:types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&lt;</a:t>
            </a:r>
            <a:r>
              <a:rPr lang="pt-BR" sz="2600" dirty="0" err="1"/>
              <a:t>xs:schema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&lt;</a:t>
            </a:r>
            <a:r>
              <a:rPr lang="pt-BR" sz="2600" dirty="0" err="1"/>
              <a:t>xs:</a:t>
            </a:r>
            <a:r>
              <a:rPr lang="pt-BR" sz="2600" b="1" dirty="0" err="1"/>
              <a:t>complexType</a:t>
            </a:r>
            <a:r>
              <a:rPr lang="pt-BR" sz="2600" b="1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="Produto</a:t>
            </a:r>
            <a:r>
              <a:rPr lang="pt-BR" sz="2600" dirty="0"/>
              <a:t>"&gt;</a:t>
            </a:r>
          </a:p>
          <a:p>
            <a:pPr marL="0" indent="0">
              <a:buNone/>
            </a:pPr>
            <a:r>
              <a:rPr lang="pt-BR" sz="2600" dirty="0"/>
              <a:t>            &lt;</a:t>
            </a:r>
            <a:r>
              <a:rPr lang="pt-BR" sz="2600" dirty="0" err="1"/>
              <a:t>xs:sequence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</a:t>
            </a:r>
            <a:r>
              <a:rPr lang="pt-BR" sz="2600" b="1" dirty="0" err="1"/>
              <a:t>descricao</a:t>
            </a:r>
            <a:r>
              <a:rPr lang="pt-BR" sz="2600" dirty="0"/>
              <a:t>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xs:string</a:t>
            </a:r>
            <a:r>
              <a:rPr lang="pt-BR" sz="2600" b="1" dirty="0"/>
              <a:t>"</a:t>
            </a:r>
            <a:r>
              <a:rPr lang="pt-BR" sz="2600" dirty="0"/>
              <a:t> /&gt;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="id"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xs:long</a:t>
            </a:r>
            <a:r>
              <a:rPr lang="pt-BR" sz="2600" b="1" dirty="0"/>
              <a:t>" </a:t>
            </a:r>
            <a:r>
              <a:rPr lang="pt-BR" sz="2600" dirty="0"/>
              <a:t>/&gt;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="marca</a:t>
            </a:r>
            <a:r>
              <a:rPr lang="pt-BR" sz="2600" dirty="0"/>
              <a:t>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tns:Marca</a:t>
            </a:r>
            <a:r>
              <a:rPr lang="pt-BR" sz="2600" b="1" dirty="0"/>
              <a:t>"</a:t>
            </a:r>
            <a:r>
              <a:rPr lang="pt-BR" sz="2600" dirty="0"/>
              <a:t> /&gt;</a:t>
            </a:r>
          </a:p>
          <a:p>
            <a:pPr marL="0" indent="0">
              <a:buNone/>
            </a:pPr>
            <a:r>
              <a:rPr lang="pt-BR" sz="2600" dirty="0"/>
              <a:t>            &lt;/</a:t>
            </a:r>
            <a:r>
              <a:rPr lang="pt-BR" sz="2600" dirty="0" err="1"/>
              <a:t>xs:sequence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&lt;/</a:t>
            </a:r>
            <a:r>
              <a:rPr lang="pt-BR" sz="2600" dirty="0" err="1"/>
              <a:t>xs:complexType</a:t>
            </a:r>
            <a:r>
              <a:rPr lang="pt-BR" sz="2600" dirty="0"/>
              <a:t>&gt;    </a:t>
            </a:r>
          </a:p>
          <a:p>
            <a:pPr marL="0" indent="0">
              <a:buNone/>
            </a:pPr>
            <a:r>
              <a:rPr lang="pt-BR" sz="2600" dirty="0"/>
              <a:t>    &lt;/</a:t>
            </a:r>
            <a:r>
              <a:rPr lang="pt-BR" sz="2600" dirty="0" err="1"/>
              <a:t>xs:schema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&lt;/</a:t>
            </a:r>
            <a:r>
              <a:rPr lang="pt-BR" sz="2600" dirty="0" err="1"/>
              <a:t>wsdl:types</a:t>
            </a:r>
            <a:r>
              <a:rPr lang="pt-BR" sz="2600" dirty="0"/>
              <a:t>&gt;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009" y="297521"/>
            <a:ext cx="7574160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/>
              <a:t>Exemplo de trechos </a:t>
            </a:r>
            <a:r>
              <a:rPr lang="pt-BR" b="1" i="1" dirty="0" err="1"/>
              <a:t>wsdl</a:t>
            </a:r>
            <a:r>
              <a:rPr lang="pt-BR" b="1" i="1" dirty="0"/>
              <a:t>:</a:t>
            </a:r>
            <a:br>
              <a:rPr lang="pt-BR" b="1" i="1" dirty="0"/>
            </a:br>
            <a:r>
              <a:rPr lang="pt-BR" b="1" i="1" dirty="0"/>
              <a:t>tipos com </a:t>
            </a:r>
            <a:r>
              <a:rPr lang="pt-BR" b="1" i="1" dirty="0" err="1"/>
              <a:t>Xml</a:t>
            </a:r>
            <a:r>
              <a:rPr lang="pt-BR" b="1" i="1" dirty="0"/>
              <a:t> </a:t>
            </a:r>
            <a:r>
              <a:rPr lang="pt-BR" b="1" i="1" dirty="0" err="1"/>
              <a:t>Schema</a:t>
            </a:r>
            <a:r>
              <a:rPr lang="pt-BR" b="1" i="1" dirty="0"/>
              <a:t> (</a:t>
            </a:r>
            <a:r>
              <a:rPr lang="pt-BR" b="1" i="1" dirty="0" err="1"/>
              <a:t>xsd</a:t>
            </a:r>
            <a:r>
              <a:rPr lang="pt-BR" b="1" i="1" dirty="0"/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9677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AD11D0-A923-A64D-8445-272B32CDC4E1}"/>
              </a:ext>
            </a:extLst>
          </p:cNvPr>
          <p:cNvSpPr txBox="1">
            <a:spLocks/>
          </p:cNvSpPr>
          <p:nvPr/>
        </p:nvSpPr>
        <p:spPr>
          <a:xfrm>
            <a:off x="39757" y="1627345"/>
            <a:ext cx="12152244" cy="52231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message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getByIdReq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part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="id" </a:t>
            </a:r>
            <a:r>
              <a:rPr lang="pt-BR" dirty="0" err="1"/>
              <a:t>type</a:t>
            </a:r>
            <a:r>
              <a:rPr lang="pt-BR" dirty="0"/>
              <a:t>="</a:t>
            </a:r>
            <a:r>
              <a:rPr lang="pt-BR" dirty="0" err="1"/>
              <a:t>xs:long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message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message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getByIdRes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part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return</a:t>
            </a:r>
            <a:r>
              <a:rPr lang="pt-BR" dirty="0"/>
              <a:t>" </a:t>
            </a:r>
            <a:r>
              <a:rPr lang="pt-BR" dirty="0" err="1"/>
              <a:t>type</a:t>
            </a:r>
            <a:r>
              <a:rPr lang="pt-BR" dirty="0"/>
              <a:t>="</a:t>
            </a:r>
            <a:r>
              <a:rPr lang="pt-BR" dirty="0" err="1"/>
              <a:t>tns:Produto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message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portType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=”Produtos"&gt;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operation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    &lt;input </a:t>
            </a:r>
            <a:r>
              <a:rPr lang="pt-BR" dirty="0" err="1"/>
              <a:t>wsam:Action</a:t>
            </a:r>
            <a:r>
              <a:rPr lang="pt-BR" dirty="0"/>
              <a:t>="</a:t>
            </a:r>
            <a:r>
              <a:rPr lang="pt-BR" dirty="0" err="1"/>
              <a:t>http</a:t>
            </a:r>
            <a:r>
              <a:rPr lang="pt-BR" dirty="0"/>
              <a:t>://.../Produtos/</a:t>
            </a:r>
            <a:r>
              <a:rPr lang="pt-BR" dirty="0" err="1"/>
              <a:t>getByIdReq</a:t>
            </a:r>
            <a:r>
              <a:rPr lang="pt-BR" dirty="0"/>
              <a:t>" </a:t>
            </a:r>
            <a:r>
              <a:rPr lang="pt-BR" dirty="0" err="1"/>
              <a:t>message</a:t>
            </a:r>
            <a:r>
              <a:rPr lang="pt-BR" dirty="0"/>
              <a:t>="</a:t>
            </a:r>
            <a:r>
              <a:rPr lang="pt-BR" dirty="0" err="1"/>
              <a:t>tns:getByIdReq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    &lt;output </a:t>
            </a:r>
            <a:r>
              <a:rPr lang="pt-BR" dirty="0" err="1"/>
              <a:t>wsam:Action</a:t>
            </a:r>
            <a:r>
              <a:rPr lang="pt-BR" dirty="0"/>
              <a:t>="</a:t>
            </a:r>
            <a:r>
              <a:rPr lang="pt-BR" dirty="0" err="1"/>
              <a:t>http</a:t>
            </a:r>
            <a:r>
              <a:rPr lang="pt-BR" dirty="0"/>
              <a:t>://.../Produtos/</a:t>
            </a:r>
            <a:r>
              <a:rPr lang="pt-BR" dirty="0" err="1"/>
              <a:t>getByIdRes</a:t>
            </a:r>
            <a:r>
              <a:rPr lang="pt-BR" dirty="0"/>
              <a:t>" </a:t>
            </a:r>
            <a:r>
              <a:rPr lang="pt-BR" dirty="0" err="1"/>
              <a:t>message</a:t>
            </a:r>
            <a:r>
              <a:rPr lang="pt-BR" dirty="0"/>
              <a:t>="</a:t>
            </a:r>
            <a:r>
              <a:rPr lang="pt-BR" dirty="0" err="1"/>
              <a:t>tns:getByIdRes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&lt;/</a:t>
            </a:r>
            <a:r>
              <a:rPr lang="pt-BR" dirty="0" err="1"/>
              <a:t>operation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portType</a:t>
            </a:r>
            <a:r>
              <a:rPr lang="pt-BR" dirty="0"/>
              <a:t>&gt;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6185517-4F29-0E40-AA8A-5F2EE3196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009" y="289917"/>
            <a:ext cx="7574160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/>
              <a:t>Exemplo de trechos </a:t>
            </a:r>
            <a:r>
              <a:rPr lang="pt-BR" b="1" i="1" dirty="0" err="1"/>
              <a:t>wsdl</a:t>
            </a:r>
            <a:r>
              <a:rPr lang="pt-BR" b="1" i="1" dirty="0"/>
              <a:t>:</a:t>
            </a:r>
            <a:br>
              <a:rPr lang="pt-BR" b="1" i="1" dirty="0"/>
            </a:br>
            <a:r>
              <a:rPr lang="pt-BR" b="1" i="1" dirty="0"/>
              <a:t>métodos publicados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091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80" y="2358886"/>
            <a:ext cx="10616716" cy="3777622"/>
          </a:xfrm>
        </p:spPr>
        <p:txBody>
          <a:bodyPr>
            <a:noAutofit/>
          </a:bodyPr>
          <a:lstStyle/>
          <a:p>
            <a:r>
              <a:rPr lang="pt-BR" sz="2800" dirty="0"/>
              <a:t>O modelo de programação de aplicações usando tais tecnologias e protocolos normalmente é diferente do que estamos habituados</a:t>
            </a:r>
          </a:p>
          <a:p>
            <a:r>
              <a:rPr lang="pt-BR" sz="2800" dirty="0"/>
              <a:t>Aprendemos a escrever código incluindo chamadas de funções para executar uma tarefa e retornar algum valor</a:t>
            </a:r>
          </a:p>
          <a:p>
            <a:r>
              <a:rPr lang="pt-BR" sz="2800" dirty="0"/>
              <a:t>Assim, o código é executado local e sequencialmente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1F224862-B2BC-8340-9544-9197AC8190AA}"/>
              </a:ext>
            </a:extLst>
          </p:cNvPr>
          <p:cNvSpPr/>
          <p:nvPr/>
        </p:nvSpPr>
        <p:spPr>
          <a:xfrm>
            <a:off x="11257612" y="1849003"/>
            <a:ext cx="824459" cy="394241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pt-BR" sz="2000" b="1" dirty="0"/>
              <a:t>Execução do Código</a:t>
            </a:r>
          </a:p>
        </p:txBody>
      </p:sp>
    </p:spTree>
    <p:extLst>
      <p:ext uri="{BB962C8B-B14F-4D97-AF65-F5344CB8AC3E}">
        <p14:creationId xmlns:p14="http://schemas.microsoft.com/office/powerpoint/2010/main" val="211898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2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6185517-4F29-0E40-AA8A-5F2EE3196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901" y="2923935"/>
            <a:ext cx="9362364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/>
              <a:t>prática</a:t>
            </a:r>
            <a:br>
              <a:rPr lang="pt-BR" b="1" i="1" dirty="0"/>
            </a:br>
            <a:r>
              <a:rPr lang="pt-BR" b="1" i="1" dirty="0"/>
              <a:t>Criando e consumindo ws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61251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723" y="2846533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41662510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852269"/>
            <a:ext cx="10785084" cy="3777622"/>
          </a:xfrm>
        </p:spPr>
        <p:txBody>
          <a:bodyPr>
            <a:noAutofit/>
          </a:bodyPr>
          <a:lstStyle/>
          <a:p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REpresentational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(REST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): Transferência de Estado Representacional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um protocolo padronizado por nenhum órgão como W3C 🤔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nem mesmo um protocolo! 😳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 é um estilo de arquitetura de software para construção de serviços web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20971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898530"/>
            <a:ext cx="10785084" cy="377762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É uma forma simplificada de construir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WSs</a:t>
            </a:r>
            <a:endParaRPr lang="pt-BR" sz="32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Fornece um conjunto predefinido de operações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(sem estado)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Assim como SOAP, normalmente opera sobre HTTP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Neste caso, as operações são os métodos (verbos) HTTP como POST, GET, PUT e DELETE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37700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9" y="1573745"/>
            <a:ext cx="10785084" cy="2138165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Estes verbos fornecem operações CRUD: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ead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pdate e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elete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Tabela com relação entre verbos HTTP e operações CRUD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AE421B-4D4A-1A4A-BF0D-4259A5120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335424"/>
              </p:ext>
            </p:extLst>
          </p:nvPr>
        </p:nvGraphicFramePr>
        <p:xfrm>
          <a:off x="2048071" y="3711910"/>
          <a:ext cx="812800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08622278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669282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Verbo (Método) HTTP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Operação 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C</a:t>
                      </a:r>
                      <a:r>
                        <a:rPr lang="pt-BR" sz="2800" dirty="0" err="1"/>
                        <a:t>reate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0239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R</a:t>
                      </a:r>
                      <a:r>
                        <a:rPr lang="pt-BR" sz="2800" dirty="0" err="1"/>
                        <a:t>ead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39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U</a:t>
                      </a:r>
                      <a:r>
                        <a:rPr lang="pt-BR" sz="2800" dirty="0"/>
                        <a:t>pdate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51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D</a:t>
                      </a:r>
                      <a:r>
                        <a:rPr lang="pt-BR" sz="2800" dirty="0"/>
                        <a:t>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991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833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789043"/>
            <a:ext cx="10785084" cy="4887109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peraí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o “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de REST não significa “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(Estado)? Como é que tais operações são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(Sem Estado)? 🤔</a:t>
            </a:r>
          </a:p>
          <a:p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 O servidor não guarda estado, mas o cliente sim. 😲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78593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3"/>
            <a:ext cx="10785084" cy="5137526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Após enviar uma requisição com o código de um produto e receber os dados do mesmo, a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 pode guardar tais dados e até utilizá-los para fazer novas requisições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Por exemplo, os dados do produto podem ser atualizados na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serem enviados salvá-los no servidor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isto, cada URL requisitada dá acesso a um novo estado de um determinado recurso (como um produto) que é acessado pelas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104426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3"/>
            <a:ext cx="10785084" cy="5137526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Ao enviar o código do produto para acessar seus dados, o produto estará em um estado de leitura (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Read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Quando 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 altera tal produto e o envia pro servidor, tal produto estará em um estado de alteração (Update)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isto, transferimos de um estado do recurso (produto) para outro, acessando diferentes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URLs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22690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732348"/>
            <a:ext cx="10785084" cy="474465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Serviços Web REST são conhecidos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RESTful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Web Services</a:t>
            </a:r>
          </a:p>
          <a:p>
            <a:pPr marL="0" indent="0" algn="ctr">
              <a:buNone/>
            </a:pP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Curiosidade: “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é um sufixo da língua inglesa usado para transformar substantivos em adjetivos,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(esperança) em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(esperançoso). Logo,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é uma qualidade atribuída a este tipo de serviço web.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Requisições REST normalmente retornam dados em formato JSON, mas qualquer outro formato é válido, como XML, YAML, HTML, imagens, áudio, vídeo,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544047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049087"/>
            <a:ext cx="10815065" cy="4617193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SOAP, o desenvolvedor define as operações (métodos) que serão publicadas pelo WS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Assim, não há limite de operações que podem ser criadas com SOAP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Mas a limitação do REST não é uma desvantagem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12527B-B6E6-DF49-A525-D6DEDDC46F43}"/>
              </a:ext>
            </a:extLst>
          </p:cNvPr>
          <p:cNvGrpSpPr/>
          <p:nvPr/>
        </p:nvGrpSpPr>
        <p:grpSpPr>
          <a:xfrm>
            <a:off x="9742066" y="3612631"/>
            <a:ext cx="2312545" cy="3170536"/>
            <a:chOff x="9697096" y="3777521"/>
            <a:chExt cx="2312545" cy="3170536"/>
          </a:xfrm>
        </p:grpSpPr>
        <p:pic>
          <p:nvPicPr>
            <p:cNvPr id="8" name="Picture 7" descr="Ao infinito e além">
              <a:extLst>
                <a:ext uri="{FF2B5EF4-FFF2-40B4-BE49-F238E27FC236}">
                  <a16:creationId xmlns:a16="http://schemas.microsoft.com/office/drawing/2014/main" id="{FA4F4C29-0BEF-3749-A24E-5A042792D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97096" y="4796852"/>
              <a:ext cx="2312545" cy="2151205"/>
            </a:xfrm>
            <a:prstGeom prst="rect">
              <a:avLst/>
            </a:prstGeom>
          </p:spPr>
        </p:pic>
        <p:sp>
          <p:nvSpPr>
            <p:cNvPr id="10" name="Rounded Rectangular Callout 9">
              <a:extLst>
                <a:ext uri="{FF2B5EF4-FFF2-40B4-BE49-F238E27FC236}">
                  <a16:creationId xmlns:a16="http://schemas.microsoft.com/office/drawing/2014/main" id="{18E881D3-59A0-5147-9880-4B5E3AB14B60}"/>
                </a:ext>
              </a:extLst>
            </p:cNvPr>
            <p:cNvSpPr/>
            <p:nvPr/>
          </p:nvSpPr>
          <p:spPr>
            <a:xfrm>
              <a:off x="9697096" y="3777521"/>
              <a:ext cx="2084882" cy="1019331"/>
            </a:xfrm>
            <a:prstGeom prst="wedgeRoundRectCallou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Ao infinito e além!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313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06" y="1840977"/>
            <a:ext cx="7334590" cy="4639336"/>
          </a:xfrm>
        </p:spPr>
        <p:txBody>
          <a:bodyPr>
            <a:noAutofit/>
          </a:bodyPr>
          <a:lstStyle/>
          <a:p>
            <a:r>
              <a:rPr lang="pt-BR" sz="2800" dirty="0"/>
              <a:t>Em sistemas distribuídas existe troca de mensagens entre as aplicações</a:t>
            </a:r>
          </a:p>
          <a:p>
            <a:r>
              <a:rPr lang="pt-BR" sz="2800" dirty="0"/>
              <a:t>Assim, a execução do código nem sempre é sequencial: determinadas funções podem ser executadas de forma assíncrona</a:t>
            </a:r>
          </a:p>
          <a:p>
            <a:r>
              <a:rPr lang="pt-BR" sz="2800" dirty="0"/>
              <a:t>Assíncrona indica que tais funções são chamadas apenas quando um determinado evento ocorrer (como o recebimento de uma mensagem)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001010-EADF-374F-B605-F2138BDA4147}"/>
              </a:ext>
            </a:extLst>
          </p:cNvPr>
          <p:cNvGrpSpPr/>
          <p:nvPr/>
        </p:nvGrpSpPr>
        <p:grpSpPr>
          <a:xfrm>
            <a:off x="8062495" y="4241693"/>
            <a:ext cx="4144210" cy="2017003"/>
            <a:chOff x="4079243" y="3375708"/>
            <a:chExt cx="4144210" cy="201700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97B7622-5DFE-8C4F-9168-E80358B3DA16}"/>
                </a:ext>
              </a:extLst>
            </p:cNvPr>
            <p:cNvSpPr/>
            <p:nvPr/>
          </p:nvSpPr>
          <p:spPr>
            <a:xfrm>
              <a:off x="4079243" y="3376941"/>
              <a:ext cx="1240517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Cliente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0A48537-D94D-B64D-8AB1-19EFBDF52799}"/>
                </a:ext>
              </a:extLst>
            </p:cNvPr>
            <p:cNvSpPr/>
            <p:nvPr/>
          </p:nvSpPr>
          <p:spPr>
            <a:xfrm>
              <a:off x="6761541" y="3375708"/>
              <a:ext cx="1461912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Servidor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11B2E2D-6507-D343-A6A9-533862B234C7}"/>
                </a:ext>
              </a:extLst>
            </p:cNvPr>
            <p:cNvGrpSpPr/>
            <p:nvPr/>
          </p:nvGrpSpPr>
          <p:grpSpPr>
            <a:xfrm>
              <a:off x="4629207" y="3760200"/>
              <a:ext cx="2933585" cy="1632511"/>
              <a:chOff x="4629207" y="3760200"/>
              <a:chExt cx="2933585" cy="1632511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265676B-6528-4B41-B204-765007F1FD6A}"/>
                  </a:ext>
                </a:extLst>
              </p:cNvPr>
              <p:cNvSpPr/>
              <p:nvPr/>
            </p:nvSpPr>
            <p:spPr>
              <a:xfrm>
                <a:off x="4629207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DDC4D2B-AD7B-C541-98B9-423B3A13D1B2}"/>
                  </a:ext>
                </a:extLst>
              </p:cNvPr>
              <p:cNvSpPr/>
              <p:nvPr/>
            </p:nvSpPr>
            <p:spPr>
              <a:xfrm>
                <a:off x="7422202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7C12E616-EE55-384D-AF4F-0E28536FFD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3923450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4AA95E0F-94A9-0940-A6F2-27A17542E4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116896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4A2699D8-64D6-544B-8BE1-15F22C12F3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714163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E55F4C83-44C8-7745-8D45-B954EDA126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5295951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9047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049087"/>
            <a:ext cx="10815065" cy="4617193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SOAP podemos ter um web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service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ProdutoWS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com métodos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getById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int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id), remove(Produto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ou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add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(Produto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 não teremos métodos com estes nomes que desejamos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Usaremos os verbos HTTP, por meio de uma URL específica, para definir estes mesmos métodos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205107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918461"/>
            <a:ext cx="10815065" cy="2413641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Usando uma linguagem OO como Java teríamos uma classe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ProdutoWS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com aqueles métodos 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 fazemos a mesma coisa, apenas acessando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URLs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específicas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45C77C1-026B-DE4D-8907-F25C9516C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7278022"/>
              </p:ext>
            </p:extLst>
          </p:nvPr>
        </p:nvGraphicFramePr>
        <p:xfrm>
          <a:off x="224853" y="2992299"/>
          <a:ext cx="1178227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1488">
                  <a:extLst>
                    <a:ext uri="{9D8B030D-6E8A-4147-A177-3AD203B41FA5}">
                      <a16:colId xmlns:a16="http://schemas.microsoft.com/office/drawing/2014/main" val="724699246"/>
                    </a:ext>
                  </a:extLst>
                </a:gridCol>
                <a:gridCol w="6430782">
                  <a:extLst>
                    <a:ext uri="{9D8B030D-6E8A-4147-A177-3AD203B41FA5}">
                      <a16:colId xmlns:a16="http://schemas.microsoft.com/office/drawing/2014/main" val="2322787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400" dirty="0"/>
                        <a:t>SOAP: métodos definidos em uma classe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400" dirty="0"/>
                        <a:t>REST: envio de requisições para </a:t>
                      </a:r>
                      <a:r>
                        <a:rPr lang="pt-BR" sz="2400" dirty="0" err="1"/>
                        <a:t>URLs</a:t>
                      </a:r>
                      <a:r>
                        <a:rPr lang="pt-BR" sz="2400" dirty="0"/>
                        <a:t> específicas, usando os métodos padrão do HTTP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012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400" dirty="0" err="1"/>
                        <a:t>ProdutoWS.getById</a:t>
                      </a:r>
                      <a:r>
                        <a:rPr lang="pt-BR" sz="2400" dirty="0"/>
                        <a:t>(</a:t>
                      </a:r>
                      <a:r>
                        <a:rPr lang="pt-BR" sz="2400" dirty="0" err="1"/>
                        <a:t>int</a:t>
                      </a:r>
                      <a:r>
                        <a:rPr lang="pt-BR" sz="2400" dirty="0"/>
                        <a:t> id)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400" dirty="0"/>
                        <a:t>GET </a:t>
                      </a:r>
                      <a:r>
                        <a:rPr lang="pt-BR" sz="2400" dirty="0" err="1"/>
                        <a:t>http</a:t>
                      </a:r>
                      <a:r>
                        <a:rPr lang="pt-BR" sz="2400" dirty="0"/>
                        <a:t>://</a:t>
                      </a:r>
                      <a:r>
                        <a:rPr lang="pt-BR" sz="2400" dirty="0" err="1"/>
                        <a:t>dominio</a:t>
                      </a:r>
                      <a:r>
                        <a:rPr lang="pt-BR" sz="2400" dirty="0"/>
                        <a:t>/produto/id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615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 err="1"/>
                        <a:t>ProdutoWS.remove</a:t>
                      </a:r>
                      <a:r>
                        <a:rPr lang="pt-BR" sz="2400" dirty="0"/>
                        <a:t>(Produto </a:t>
                      </a:r>
                      <a:r>
                        <a:rPr lang="pt-BR" sz="2400" dirty="0" err="1"/>
                        <a:t>p</a:t>
                      </a:r>
                      <a:r>
                        <a:rPr lang="pt-BR" sz="2400" dirty="0"/>
                        <a:t>) ou</a:t>
                      </a:r>
                      <a:br>
                        <a:rPr lang="pt-BR" sz="2400" dirty="0"/>
                      </a:br>
                      <a:r>
                        <a:rPr lang="pt-BR" sz="2400" dirty="0" err="1"/>
                        <a:t>ProdutoWS.remove</a:t>
                      </a:r>
                      <a:r>
                        <a:rPr lang="pt-BR" sz="2400" dirty="0"/>
                        <a:t>(</a:t>
                      </a:r>
                      <a:r>
                        <a:rPr lang="pt-BR" sz="2400" dirty="0" err="1"/>
                        <a:t>int</a:t>
                      </a:r>
                      <a:r>
                        <a:rPr lang="pt-BR" sz="2400" dirty="0"/>
                        <a:t> id)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DELETE </a:t>
                      </a:r>
                      <a:r>
                        <a:rPr lang="pt-BR" sz="2400" dirty="0" err="1"/>
                        <a:t>http</a:t>
                      </a:r>
                      <a:r>
                        <a:rPr lang="pt-BR" sz="2400" dirty="0"/>
                        <a:t>://</a:t>
                      </a:r>
                      <a:r>
                        <a:rPr lang="pt-BR" sz="2400" dirty="0" err="1"/>
                        <a:t>dominio</a:t>
                      </a:r>
                      <a:r>
                        <a:rPr lang="pt-BR" sz="2400" dirty="0"/>
                        <a:t>/produto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413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400" dirty="0" err="1"/>
                        <a:t>ProdutoWS.add</a:t>
                      </a:r>
                      <a:r>
                        <a:rPr lang="pt-BR" sz="2400" dirty="0"/>
                        <a:t>(Produto </a:t>
                      </a:r>
                      <a:r>
                        <a:rPr lang="pt-BR" sz="2400" dirty="0" err="1"/>
                        <a:t>p</a:t>
                      </a:r>
                      <a:r>
                        <a:rPr lang="pt-BR" sz="2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POST http://dominio/produto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Produto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1094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170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99457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Lembram do serviço SOAP de consulta de endereço dos correios?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1612942"/>
            <a:ext cx="11531943" cy="4893647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POST 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</a:t>
            </a:r>
            <a:r>
              <a:rPr lang="en-US" sz="2400" dirty="0"/>
              <a:t> HTTP/1.1</a:t>
            </a:r>
          </a:p>
          <a:p>
            <a:r>
              <a:rPr lang="en-US" sz="2400" dirty="0"/>
              <a:t>Content-Type: text/</a:t>
            </a:r>
            <a:r>
              <a:rPr lang="en-US" sz="2400" dirty="0" err="1"/>
              <a:t>xml;charset</a:t>
            </a:r>
            <a:r>
              <a:rPr lang="en-US" sz="2400" dirty="0"/>
              <a:t>=UTF-8</a:t>
            </a:r>
          </a:p>
          <a:p>
            <a:r>
              <a:rPr lang="en-US" sz="2400" dirty="0"/>
              <a:t>Content-Length: 300</a:t>
            </a:r>
          </a:p>
          <a:p>
            <a:r>
              <a:rPr lang="en-US" sz="2400" dirty="0"/>
              <a:t>Host: </a:t>
            </a:r>
            <a:r>
              <a:rPr lang="en-US" sz="2400" dirty="0" err="1"/>
              <a:t>apps.correios.com.br</a:t>
            </a:r>
            <a:endParaRPr lang="en-US" sz="2400" dirty="0"/>
          </a:p>
          <a:p>
            <a:r>
              <a:rPr lang="en-US" sz="2400" dirty="0"/>
              <a:t>Connection: Keep-Alive</a:t>
            </a:r>
          </a:p>
          <a:p>
            <a:r>
              <a:rPr lang="en-US" sz="1200" dirty="0"/>
              <a:t>  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77.021-090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&lt;/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&lt;/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  <a:endParaRPr lang="pt-BR" sz="2400" i="1" dirty="0"/>
          </a:p>
        </p:txBody>
      </p:sp>
    </p:spTree>
    <p:extLst>
      <p:ext uri="{BB962C8B-B14F-4D97-AF65-F5344CB8AC3E}">
        <p14:creationId xmlns:p14="http://schemas.microsoft.com/office/powerpoint/2010/main" val="36955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99457"/>
            <a:ext cx="11269277" cy="1164933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 Se fosse </a:t>
            </a:r>
            <a:r>
              <a:rPr lang="pt-BR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2287499"/>
            <a:ext cx="11531943" cy="120032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AtendeCliente?cep</a:t>
            </a:r>
            <a:r>
              <a:rPr lang="en-US" sz="2400" dirty="0"/>
              <a:t>=</a:t>
            </a:r>
            <a:r>
              <a:rPr lang="en-US" sz="2400" b="1" dirty="0"/>
              <a:t>77.021-090</a:t>
            </a:r>
          </a:p>
          <a:p>
            <a:pPr algn="ctr"/>
            <a:r>
              <a:rPr lang="en-US" sz="2400" dirty="0" err="1"/>
              <a:t>ou</a:t>
            </a:r>
            <a:endParaRPr lang="en-US" sz="2400" dirty="0"/>
          </a:p>
          <a:p>
            <a:pPr algn="ctr"/>
            <a:r>
              <a:rPr lang="en-US" sz="2400" dirty="0"/>
              <a:t>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</a:t>
            </a:r>
            <a:r>
              <a:rPr lang="en-US" sz="2400" dirty="0"/>
              <a:t>/cep/</a:t>
            </a:r>
            <a:r>
              <a:rPr lang="en-US" sz="2400" b="1" dirty="0"/>
              <a:t>77.021-090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3970FEE-D0AA-284F-9A70-523E24B2C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4077325"/>
            <a:ext cx="10815065" cy="1588955"/>
          </a:xfrm>
        </p:spPr>
        <p:txBody>
          <a:bodyPr>
            <a:noAutofit/>
          </a:bodyPr>
          <a:lstStyle/>
          <a:p>
            <a:pPr algn="just"/>
            <a:r>
              <a:rPr lang="en-US" sz="3200" dirty="0" err="1"/>
              <a:t>Nestes</a:t>
            </a:r>
            <a:r>
              <a:rPr lang="en-US" sz="3200" dirty="0"/>
              <a:t> </a:t>
            </a:r>
            <a:r>
              <a:rPr lang="en-US" sz="3200" dirty="0" err="1"/>
              <a:t>exemplos</a:t>
            </a:r>
            <a:r>
              <a:rPr lang="en-US" sz="3200" dirty="0"/>
              <a:t> </a:t>
            </a:r>
            <a:r>
              <a:rPr lang="en-US" sz="3200" dirty="0" err="1"/>
              <a:t>estamos</a:t>
            </a:r>
            <a:r>
              <a:rPr lang="en-US" sz="3200" dirty="0"/>
              <a:t> </a:t>
            </a:r>
            <a:r>
              <a:rPr lang="en-US" sz="3200" dirty="0" err="1"/>
              <a:t>apenas</a:t>
            </a:r>
            <a:r>
              <a:rPr lang="en-US" sz="3200" dirty="0"/>
              <a:t> </a:t>
            </a:r>
            <a:r>
              <a:rPr lang="en-US" sz="3200" dirty="0" err="1"/>
              <a:t>enviando</a:t>
            </a:r>
            <a:r>
              <a:rPr lang="en-US" sz="3200" dirty="0"/>
              <a:t> </a:t>
            </a:r>
            <a:r>
              <a:rPr lang="en-US" sz="3200" dirty="0" err="1"/>
              <a:t>uma</a:t>
            </a:r>
            <a:r>
              <a:rPr lang="en-US" sz="3200" dirty="0"/>
              <a:t> </a:t>
            </a:r>
            <a:r>
              <a:rPr lang="en-US" sz="3200" dirty="0" err="1"/>
              <a:t>requisição</a:t>
            </a:r>
            <a:r>
              <a:rPr lang="en-US" sz="3200" dirty="0"/>
              <a:t> HTTP GET para </a:t>
            </a:r>
            <a:r>
              <a:rPr lang="en-US" sz="3200" dirty="0" err="1"/>
              <a:t>uma</a:t>
            </a:r>
            <a:r>
              <a:rPr lang="en-US" sz="3200" dirty="0"/>
              <a:t> </a:t>
            </a:r>
            <a:r>
              <a:rPr lang="en-US" sz="3200" dirty="0" err="1"/>
              <a:t>determinada</a:t>
            </a:r>
            <a:r>
              <a:rPr lang="en-US" sz="3200" dirty="0"/>
              <a:t> URL, </a:t>
            </a:r>
            <a:r>
              <a:rPr lang="en-US" sz="3200" dirty="0" err="1"/>
              <a:t>passando</a:t>
            </a:r>
            <a:r>
              <a:rPr lang="en-US" sz="3200" dirty="0"/>
              <a:t> o CEP </a:t>
            </a:r>
            <a:r>
              <a:rPr lang="en-US" sz="3200" dirty="0" err="1"/>
              <a:t>como</a:t>
            </a:r>
            <a:r>
              <a:rPr lang="en-US" sz="3200" dirty="0"/>
              <a:t> </a:t>
            </a:r>
            <a:r>
              <a:rPr lang="en-US" sz="3200" dirty="0" err="1"/>
              <a:t>parâmetro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9383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1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597438"/>
            <a:ext cx="10785084" cy="512565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No caso do SOAP, é usado somente POST pra enviar requisições. Os dados enviados com SOAP normalmente são grandes e há restrições no envio por GET.</a:t>
            </a: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SOAP não define as operações permitidas por meio dos verbos HTTP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Ele define suas próprias operações por nomes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getProduto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()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addProduto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()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REST, os verbos HTTP é que definem as operações que possivelmente estarão disponíveis para as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SOAP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x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22105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117752"/>
            <a:ext cx="10785084" cy="5359247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Digo possivelmente, pois mesmo existindo o verbo HTTP DELETE, não significa necessariamente que um serviço REST disponibilizará uma operação para excluir um produto. Isto fica a cargo do desenvolvedor</a:t>
            </a: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REST, espera-se que operações CRUD sejam realizadas por meio dos respectivos verbos HTTP, como já mostrado</a:t>
            </a: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Inclusive é uma péssima prática, por exemplo, adicionar um produto usando uma requisição GET no lugar de POST.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2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SOAP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x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109512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2023447"/>
            <a:ext cx="10815065" cy="2413641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É que </a:t>
            </a:r>
            <a:r>
              <a:rPr lang="pt-BR" sz="3200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significa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descanso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em inglês 🤓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Inclusive bibliotecas como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RESTEasy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REST in Peace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fazem trocadilho com o nome 🤣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129437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Por fim: o que raios essa imagem de fundo tem a ver com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?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pic>
        <p:nvPicPr>
          <p:cNvPr id="8" name="Picture 7" descr="Biblioteca RESTEasy">
            <a:extLst>
              <a:ext uri="{FF2B5EF4-FFF2-40B4-BE49-F238E27FC236}">
                <a16:creationId xmlns:a16="http://schemas.microsoft.com/office/drawing/2014/main" id="{59FF3BB7-9EBC-0943-9582-46AFC0380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020" y="4251140"/>
            <a:ext cx="2577534" cy="1830049"/>
          </a:xfrm>
          <a:prstGeom prst="rect">
            <a:avLst/>
          </a:prstGeom>
        </p:spPr>
      </p:pic>
      <p:pic>
        <p:nvPicPr>
          <p:cNvPr id="10" name="Picture 9" descr="Biblioteca REST in Peace">
            <a:extLst>
              <a:ext uri="{FF2B5EF4-FFF2-40B4-BE49-F238E27FC236}">
                <a16:creationId xmlns:a16="http://schemas.microsoft.com/office/drawing/2014/main" id="{9B80CC0E-3172-204C-80A1-9C7127BBA4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0813" y="4251140"/>
            <a:ext cx="2941187" cy="189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7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05" y="1840977"/>
            <a:ext cx="10996611" cy="2169310"/>
          </a:xfrm>
        </p:spPr>
        <p:txBody>
          <a:bodyPr>
            <a:normAutofit/>
          </a:bodyPr>
          <a:lstStyle/>
          <a:p>
            <a:r>
              <a:rPr lang="pt-BR" sz="2800" dirty="0"/>
              <a:t>O programador precisa incluir código para realizar conexão, tratar falhas de comunicação, enviar mensagens pela rede, aguardar resposta, etc.</a:t>
            </a:r>
          </a:p>
          <a:p>
            <a:r>
              <a:rPr lang="pt-BR" sz="2800" dirty="0"/>
              <a:t>Não existe este tipo de preocupação em uma aplicação convencional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B1B74D2-D891-4848-9511-B1D44334BF58}"/>
              </a:ext>
            </a:extLst>
          </p:cNvPr>
          <p:cNvGrpSpPr/>
          <p:nvPr/>
        </p:nvGrpSpPr>
        <p:grpSpPr>
          <a:xfrm>
            <a:off x="8062495" y="4241693"/>
            <a:ext cx="4144210" cy="2017003"/>
            <a:chOff x="4079243" y="3375708"/>
            <a:chExt cx="4144210" cy="201700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1A3909C-D22F-604A-AEF5-4BB5125EC183}"/>
                </a:ext>
              </a:extLst>
            </p:cNvPr>
            <p:cNvSpPr/>
            <p:nvPr/>
          </p:nvSpPr>
          <p:spPr>
            <a:xfrm>
              <a:off x="4079243" y="3376941"/>
              <a:ext cx="1240517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Cliente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49DB397-2270-CA46-858A-A45E3CD07F1A}"/>
                </a:ext>
              </a:extLst>
            </p:cNvPr>
            <p:cNvSpPr/>
            <p:nvPr/>
          </p:nvSpPr>
          <p:spPr>
            <a:xfrm>
              <a:off x="6761541" y="3375708"/>
              <a:ext cx="1461912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Servidor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8303C66-2609-2E4A-96F9-34B8274BB5E5}"/>
                </a:ext>
              </a:extLst>
            </p:cNvPr>
            <p:cNvGrpSpPr/>
            <p:nvPr/>
          </p:nvGrpSpPr>
          <p:grpSpPr>
            <a:xfrm>
              <a:off x="4629207" y="3760200"/>
              <a:ext cx="2933585" cy="1632511"/>
              <a:chOff x="4629207" y="3760200"/>
              <a:chExt cx="2933585" cy="163251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F9116FE-AB9E-BA43-AD7E-F57A7078F44C}"/>
                  </a:ext>
                </a:extLst>
              </p:cNvPr>
              <p:cNvSpPr/>
              <p:nvPr/>
            </p:nvSpPr>
            <p:spPr>
              <a:xfrm>
                <a:off x="4629207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F323B7-E518-1948-8092-E1F66289F543}"/>
                  </a:ext>
                </a:extLst>
              </p:cNvPr>
              <p:cNvSpPr/>
              <p:nvPr/>
            </p:nvSpPr>
            <p:spPr>
              <a:xfrm>
                <a:off x="7422202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2069E3F8-7269-1B4F-ABB9-BE9000D577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3923450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513D82A5-4921-4740-8303-C5FD00F812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116896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8E2E9B6A-2CA3-2044-A492-1616CA685D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714163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432461CF-7619-0B45-AE25-D46792D50C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5295951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5276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39" y="2358886"/>
            <a:ext cx="10961273" cy="4118114"/>
          </a:xfrm>
        </p:spPr>
        <p:txBody>
          <a:bodyPr>
            <a:noAutofit/>
          </a:bodyPr>
          <a:lstStyle/>
          <a:p>
            <a:r>
              <a:rPr lang="pt-BR" sz="2800" dirty="0"/>
              <a:t>Quando o problema a ser resolvido vai além da simples troca de mensagens instantâneas, as tecnologias e protocolos mencionados não facilitam o trabalho</a:t>
            </a:r>
          </a:p>
          <a:p>
            <a:r>
              <a:rPr lang="pt-BR" sz="2800" dirty="0"/>
              <a:t>Aplicações empresariais muitas vezes precisam compartilhar funcionalidades e dados com outras aplicações</a:t>
            </a:r>
          </a:p>
          <a:p>
            <a:r>
              <a:rPr lang="pt-BR" sz="2800" dirty="0"/>
              <a:t>Elas podem necessitar compartilhar dados complexos e de diferentes tipos</a:t>
            </a:r>
          </a:p>
          <a:p>
            <a:r>
              <a:rPr lang="pt-BR" sz="2800" dirty="0"/>
              <a:t>No entanto, protocolos como XMPP normalmente transmitem conteúdo em forma de texto (</a:t>
            </a:r>
            <a:r>
              <a:rPr lang="pt-BR" sz="2800" i="1" dirty="0" err="1"/>
              <a:t>String</a:t>
            </a:r>
            <a:r>
              <a:rPr lang="pt-BR" sz="2800" dirty="0"/>
              <a:t>)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30391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070" y="1686398"/>
            <a:ext cx="11080542" cy="4727654"/>
          </a:xfrm>
        </p:spPr>
        <p:txBody>
          <a:bodyPr>
            <a:noAutofit/>
          </a:bodyPr>
          <a:lstStyle/>
          <a:p>
            <a:r>
              <a:rPr lang="pt-BR" sz="2800" dirty="0"/>
              <a:t>Se dados de tipos específicos precisarem ser transmitidos, eles geralmente são convertidos para </a:t>
            </a:r>
            <a:r>
              <a:rPr lang="pt-BR" sz="2800" i="1" dirty="0" err="1"/>
              <a:t>String</a:t>
            </a:r>
            <a:r>
              <a:rPr lang="pt-BR" sz="2800" dirty="0"/>
              <a:t> na origem e convertidos de volta para o tipo específico no destino </a:t>
            </a:r>
          </a:p>
          <a:p>
            <a:r>
              <a:rPr lang="pt-BR" sz="2800" dirty="0"/>
              <a:t>A conversão é normalmente manual: o programador deve saber qual tipo de dado que está recebendo e fazer a conversão adequada</a:t>
            </a:r>
          </a:p>
          <a:p>
            <a:r>
              <a:rPr lang="pt-BR" sz="2800" dirty="0"/>
              <a:t>Para tipos primitivos, é trivial fazer tal conversão, apesar de repetitivo e suscetível a erros: se o programador tentar fazer a conversão para o tipo errado, ocorrerá falha em tempo de execução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2372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870" y="2358886"/>
            <a:ext cx="10775742" cy="3777622"/>
          </a:xfrm>
        </p:spPr>
        <p:txBody>
          <a:bodyPr>
            <a:normAutofit/>
          </a:bodyPr>
          <a:lstStyle/>
          <a:p>
            <a:r>
              <a:rPr lang="pt-BR" sz="2800" dirty="0"/>
              <a:t>Essa conversão se torna claramente mais complicada quando é preciso trafegar objetos</a:t>
            </a:r>
          </a:p>
          <a:p>
            <a:r>
              <a:rPr lang="pt-BR" sz="2800" dirty="0"/>
              <a:t>Com o crescimento das redes de computadores e da Internet, a necessidade de integração de aplicações aumentou</a:t>
            </a:r>
          </a:p>
          <a:p>
            <a:r>
              <a:rPr lang="pt-BR" sz="2800" dirty="0"/>
              <a:t>Um dos principais objetivos é permitir a reutilização de componentes e funcionalidades em um sistema em execução com outros sistemas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6514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theme/theme1.xml><?xml version="1.0" encoding="utf-8"?>
<a:theme xmlns:a="http://schemas.openxmlformats.org/drawingml/2006/main" name="Vapor Trail">
  <a:themeElements>
    <a:clrScheme name="Custom 6 1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13145</TotalTime>
  <Words>3687</Words>
  <Application>Microsoft Macintosh PowerPoint</Application>
  <PresentationFormat>Widescreen</PresentationFormat>
  <Paragraphs>397</Paragraphs>
  <Slides>56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1" baseType="lpstr">
      <vt:lpstr>Arial</vt:lpstr>
      <vt:lpstr>Calibri</vt:lpstr>
      <vt:lpstr>Century Gothic</vt:lpstr>
      <vt:lpstr>Courier</vt:lpstr>
      <vt:lpstr>Vapor Trail</vt:lpstr>
      <vt:lpstr>INTEGRAÇÃO DE aplicações com  Web Services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Tecnologias para eai</vt:lpstr>
      <vt:lpstr>Descansem em paz 🙏</vt:lpstr>
      <vt:lpstr>Descansem em paz 🙏</vt:lpstr>
      <vt:lpstr>Descansem em paz 🙏</vt:lpstr>
      <vt:lpstr>O surgimento dos web services</vt:lpstr>
      <vt:lpstr>O surgimento dos web services</vt:lpstr>
      <vt:lpstr>Exemplos de Serviços disponibilizados</vt:lpstr>
      <vt:lpstr>O QUE OS WS’s TRAZEM DE SOLUÇÕES</vt:lpstr>
      <vt:lpstr>O QUE OS WS’s TRAZEM DE SOLUÇÕES</vt:lpstr>
      <vt:lpstr>Ws - Exemplo de Funcionamento -</vt:lpstr>
      <vt:lpstr>Ws - Exemplo de Funcionamento -</vt:lpstr>
      <vt:lpstr>Ws - Exemplo de Funcionamento -</vt:lpstr>
      <vt:lpstr>O padrão de ws soap</vt:lpstr>
      <vt:lpstr>O padrão de ws soap</vt:lpstr>
      <vt:lpstr>O padrão de ws soap</vt:lpstr>
      <vt:lpstr>O padrão de ws soap</vt:lpstr>
      <vt:lpstr>O padrão de ws soap</vt:lpstr>
      <vt:lpstr>Porque meu Deus, porque?</vt:lpstr>
      <vt:lpstr>Bem...</vt:lpstr>
      <vt:lpstr>Bem...</vt:lpstr>
      <vt:lpstr>E o que mais? 🤔</vt:lpstr>
      <vt:lpstr>requisiçÃO soap</vt:lpstr>
      <vt:lpstr>RESPOSTA soap</vt:lpstr>
      <vt:lpstr>Como consumir um WS SOAP</vt:lpstr>
      <vt:lpstr>Como consumir um WS SOAP</vt:lpstr>
      <vt:lpstr>Como consumir um wS SOAP</vt:lpstr>
      <vt:lpstr>Exemplos de url’s de wsdl</vt:lpstr>
      <vt:lpstr>Exemplo de trechos wsdl: tipos com Xml Schema (xsd)</vt:lpstr>
      <vt:lpstr>Exemplo de trechos wsdl: métodos publicados</vt:lpstr>
      <vt:lpstr>prática Criando e consumindo ws soap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Lembram do serviço SOAP de consulta de endereço dos correios? </vt:lpstr>
      <vt:lpstr>E Se fosse rest?</vt:lpstr>
      <vt:lpstr>SOAP x RESt</vt:lpstr>
      <vt:lpstr>SOAP x RESt</vt:lpstr>
      <vt:lpstr>Por fim: o que raios essa imagem de fundo tem a ver com rest?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714</cp:revision>
  <cp:lastPrinted>2018-10-31T18:58:06Z</cp:lastPrinted>
  <dcterms:created xsi:type="dcterms:W3CDTF">2018-10-29T17:43:05Z</dcterms:created>
  <dcterms:modified xsi:type="dcterms:W3CDTF">2019-01-23T09:45:03Z</dcterms:modified>
</cp:coreProperties>
</file>

<file path=docProps/thumbnail.jpeg>
</file>